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  <p:sldMasterId id="2147483717" r:id="rId2"/>
    <p:sldMasterId id="2147483731" r:id="rId3"/>
    <p:sldMasterId id="2147483744" r:id="rId4"/>
    <p:sldMasterId id="2147483757" r:id="rId5"/>
  </p:sldMasterIdLst>
  <p:notesMasterIdLst>
    <p:notesMasterId r:id="rId20"/>
  </p:notesMasterIdLst>
  <p:handoutMasterIdLst>
    <p:handoutMasterId r:id="rId21"/>
  </p:handoutMasterIdLst>
  <p:sldIdLst>
    <p:sldId id="1036" r:id="rId6"/>
    <p:sldId id="1022" r:id="rId7"/>
    <p:sldId id="1031" r:id="rId8"/>
    <p:sldId id="1037" r:id="rId9"/>
    <p:sldId id="1049" r:id="rId10"/>
    <p:sldId id="1050" r:id="rId11"/>
    <p:sldId id="1053" r:id="rId12"/>
    <p:sldId id="1051" r:id="rId13"/>
    <p:sldId id="1052" r:id="rId14"/>
    <p:sldId id="1045" r:id="rId15"/>
    <p:sldId id="1046" r:id="rId16"/>
    <p:sldId id="1047" r:id="rId17"/>
    <p:sldId id="1048" r:id="rId18"/>
    <p:sldId id="990" r:id="rId19"/>
  </p:sldIdLst>
  <p:sldSz cx="10071100" cy="7556500"/>
  <p:notesSz cx="68580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" charset="0"/>
        <a:ea typeface="+mn-ea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" charset="0"/>
        <a:ea typeface="+mn-ea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" charset="0"/>
        <a:ea typeface="+mn-ea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" charset="0"/>
        <a:ea typeface="+mn-ea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" charset="0"/>
        <a:ea typeface="+mn-ea"/>
        <a:cs typeface="+mn-cs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Arial" charset="0"/>
        <a:ea typeface="+mn-ea"/>
        <a:cs typeface="+mn-cs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Arial" charset="0"/>
        <a:ea typeface="+mn-ea"/>
        <a:cs typeface="+mn-cs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Arial" charset="0"/>
        <a:ea typeface="+mn-ea"/>
        <a:cs typeface="+mn-cs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Arial" charset="0"/>
        <a:ea typeface="+mn-ea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84">
          <p15:clr>
            <a:srgbClr val="A4A3A4"/>
          </p15:clr>
        </p15:guide>
        <p15:guide id="2" pos="54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FFFFFF"/>
    <a:srgbClr val="000000"/>
    <a:srgbClr val="3366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82143" autoAdjust="0"/>
  </p:normalViewPr>
  <p:slideViewPr>
    <p:cSldViewPr>
      <p:cViewPr varScale="1">
        <p:scale>
          <a:sx n="66" d="100"/>
          <a:sy n="66" d="100"/>
        </p:scale>
        <p:origin x="1824" y="67"/>
      </p:cViewPr>
      <p:guideLst>
        <p:guide orient="horz" pos="2284"/>
        <p:guide pos="54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4FEB6-FF64-4FA1-980B-54AA2836F44F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F4979-0552-4936-B496-84654D7E03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9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Gill Sans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Gill Sans" charset="0"/>
              </a:defRPr>
            </a:lvl1pPr>
          </a:lstStyle>
          <a:p>
            <a:pPr>
              <a:defRPr/>
            </a:pPr>
            <a:fld id="{85933338-A5CC-419B-8B55-32E28FFDBE20}" type="datetimeFigureOut">
              <a:rPr lang="zh-CN" altLang="en-US"/>
              <a:pPr>
                <a:defRPr/>
              </a:pPr>
              <a:t>2019/6/30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696913"/>
            <a:ext cx="46450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Gill Sans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Gill Sans" charset="0"/>
              </a:defRPr>
            </a:lvl1pPr>
          </a:lstStyle>
          <a:p>
            <a:pPr>
              <a:defRPr/>
            </a:pPr>
            <a:fld id="{2CE2376E-4A1F-4053-9729-F877C6B73A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6050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baseline="0" dirty="0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5658CEE-EE13-48A2-93F9-3D938D9F332F}" type="slidenum">
              <a:rPr lang="zh-CN" altLang="en-US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17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E2376E-4A1F-4053-9729-F877C6B73A12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790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E2376E-4A1F-4053-9729-F877C6B73A12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5481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E2376E-4A1F-4053-9729-F877C6B73A12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53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E2376E-4A1F-4053-9729-F877C6B73A12}" type="slidenum">
              <a:rPr lang="zh-CN" altLang="en-US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0553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E2376E-4A1F-4053-9729-F877C6B73A12}" type="slidenum">
              <a:rPr lang="zh-CN" altLang="en-US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08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E2376E-4A1F-4053-9729-F877C6B73A12}" type="slidenum">
              <a:rPr lang="zh-CN" altLang="en-US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405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E2376E-4A1F-4053-9729-F877C6B73A12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39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59800" cy="1619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1488"/>
            <a:ext cx="7048500" cy="1931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A9DA2-3F35-468D-98BC-C9E9F5749C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763713"/>
            <a:ext cx="9064625" cy="49863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2175-2EEF-4FE6-8BE1-3308B3FFA1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2500" y="303213"/>
            <a:ext cx="2265363" cy="644683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3213"/>
            <a:ext cx="6646862" cy="6446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85389-81E6-46DF-A35F-2164EDB2A5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4D30A-DFA1-4B24-9651-E5BA9B249A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1"/>
          <p:cNvSpPr>
            <a:spLocks/>
          </p:cNvSpPr>
          <p:nvPr userDrawn="1"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 userDrawn="1">
            <p:ph type="title" idx="4294967295"/>
          </p:nvPr>
        </p:nvSpPr>
        <p:spPr>
          <a:xfrm>
            <a:off x="234950" y="0"/>
            <a:ext cx="9836150" cy="900113"/>
          </a:xfrm>
          <a:prstGeom prst="rect">
            <a:avLst/>
          </a:prstGeom>
        </p:spPr>
        <p:txBody>
          <a:bodyPr anchor="ctr"/>
          <a:lstStyle/>
          <a:p>
            <a:pPr eaLnBrk="1" hangingPunct="1"/>
            <a:r>
              <a:rPr lang="en-US" altLang="zh-CN" sz="3400" dirty="0">
                <a:ea typeface="宋体" pitchFamily="2" charset="-122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574020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67CC7-D629-485C-A33D-C0A3AE3B2B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566275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333" y="2347413"/>
            <a:ext cx="8560435" cy="1619750"/>
          </a:xfrm>
          <a:prstGeom prst="rect">
            <a:avLst/>
          </a:prstGeom>
        </p:spPr>
        <p:txBody>
          <a:bodyPr lIns="100721" tIns="50361" rIns="100721" bIns="5036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665" y="4282016"/>
            <a:ext cx="7049770" cy="1931106"/>
          </a:xfrm>
          <a:prstGeom prst="rect">
            <a:avLst/>
          </a:prstGeom>
        </p:spPr>
        <p:txBody>
          <a:bodyPr lIns="100721" tIns="50361" rIns="100721" bIns="5036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0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1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5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53CF3F93-74B3-4C07-A6BB-80644477750F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525E550F-DE9E-4DF1-BFC4-72790C64C15E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284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55" y="302610"/>
            <a:ext cx="9063990" cy="1259417"/>
          </a:xfrm>
          <a:prstGeom prst="rect">
            <a:avLst/>
          </a:prstGeom>
        </p:spPr>
        <p:txBody>
          <a:bodyPr lIns="100721" tIns="50361" rIns="100721" bIns="5036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55" y="1763184"/>
            <a:ext cx="9063990" cy="4986941"/>
          </a:xfrm>
          <a:prstGeom prst="rect">
            <a:avLst/>
          </a:prstGeom>
        </p:spPr>
        <p:txBody>
          <a:bodyPr lIns="100721" tIns="50361" rIns="100721" bIns="5036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D4391B5A-586D-4D0D-93AF-1A291675378C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2A36A49D-A97C-4552-A068-1001C221F4A8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1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48" y="4855751"/>
            <a:ext cx="8560435" cy="1500805"/>
          </a:xfrm>
          <a:prstGeom prst="rect">
            <a:avLst/>
          </a:prstGeom>
        </p:spPr>
        <p:txBody>
          <a:bodyPr lIns="100721" tIns="50361" rIns="100721" bIns="50361"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548" y="3202768"/>
            <a:ext cx="8560435" cy="1652984"/>
          </a:xfrm>
          <a:prstGeom prst="rect">
            <a:avLst/>
          </a:prstGeom>
        </p:spPr>
        <p:txBody>
          <a:bodyPr lIns="100721" tIns="50361" rIns="100721" bIns="50361"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36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2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08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442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80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16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524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288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692E6CE9-51F1-439D-B24D-6C21F6E4090D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3BEDED08-2D33-40E5-9A25-B53E0D4B1EC7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8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55" y="302610"/>
            <a:ext cx="9063990" cy="1259417"/>
          </a:xfrm>
          <a:prstGeom prst="rect">
            <a:avLst/>
          </a:prstGeom>
        </p:spPr>
        <p:txBody>
          <a:bodyPr lIns="100721" tIns="50361" rIns="100721" bIns="5036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555" y="1763184"/>
            <a:ext cx="4448069" cy="4986941"/>
          </a:xfrm>
          <a:prstGeom prst="rect">
            <a:avLst/>
          </a:prstGeom>
        </p:spPr>
        <p:txBody>
          <a:bodyPr lIns="100721" tIns="50361" rIns="100721" bIns="50361"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9476" y="1763184"/>
            <a:ext cx="4448069" cy="4986941"/>
          </a:xfrm>
          <a:prstGeom prst="rect">
            <a:avLst/>
          </a:prstGeom>
        </p:spPr>
        <p:txBody>
          <a:bodyPr lIns="100721" tIns="50361" rIns="100721" bIns="50361"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52AE6025-4CA7-47EC-BF14-553E63BF9B95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072ECC0A-3657-4492-ADD0-3FFF9CBD0553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56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55" y="302610"/>
            <a:ext cx="9063990" cy="1259417"/>
          </a:xfrm>
          <a:prstGeom prst="rect">
            <a:avLst/>
          </a:prstGeom>
        </p:spPr>
        <p:txBody>
          <a:bodyPr lIns="100721" tIns="50361" rIns="100721" bIns="5036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555" y="1691467"/>
            <a:ext cx="4449818" cy="704923"/>
          </a:xfrm>
          <a:prstGeom prst="rect">
            <a:avLst/>
          </a:prstGeom>
        </p:spPr>
        <p:txBody>
          <a:bodyPr lIns="100721" tIns="50361" rIns="100721" bIns="50361" anchor="b"/>
          <a:lstStyle>
            <a:lvl1pPr marL="0" indent="0">
              <a:buNone/>
              <a:defRPr sz="2600" b="1"/>
            </a:lvl1pPr>
            <a:lvl2pPr marL="503606" indent="0">
              <a:buNone/>
              <a:defRPr sz="2200" b="1"/>
            </a:lvl2pPr>
            <a:lvl3pPr marL="1007212" indent="0">
              <a:buNone/>
              <a:defRPr sz="2000" b="1"/>
            </a:lvl3pPr>
            <a:lvl4pPr marL="1510817" indent="0">
              <a:buNone/>
              <a:defRPr sz="1800" b="1"/>
            </a:lvl4pPr>
            <a:lvl5pPr marL="2014423" indent="0">
              <a:buNone/>
              <a:defRPr sz="1800" b="1"/>
            </a:lvl5pPr>
            <a:lvl6pPr marL="2518029" indent="0">
              <a:buNone/>
              <a:defRPr sz="1800" b="1"/>
            </a:lvl6pPr>
            <a:lvl7pPr marL="3021635" indent="0">
              <a:buNone/>
              <a:defRPr sz="1800" b="1"/>
            </a:lvl7pPr>
            <a:lvl8pPr marL="3525241" indent="0">
              <a:buNone/>
              <a:defRPr sz="1800" b="1"/>
            </a:lvl8pPr>
            <a:lvl9pPr marL="402884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" y="2396390"/>
            <a:ext cx="4449818" cy="4353734"/>
          </a:xfrm>
          <a:prstGeom prst="rect">
            <a:avLst/>
          </a:prstGeom>
        </p:spPr>
        <p:txBody>
          <a:bodyPr lIns="100721" tIns="50361" rIns="100721" bIns="50361"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5980" y="1691467"/>
            <a:ext cx="4451566" cy="704923"/>
          </a:xfrm>
          <a:prstGeom prst="rect">
            <a:avLst/>
          </a:prstGeom>
        </p:spPr>
        <p:txBody>
          <a:bodyPr lIns="100721" tIns="50361" rIns="100721" bIns="50361" anchor="b"/>
          <a:lstStyle>
            <a:lvl1pPr marL="0" indent="0">
              <a:buNone/>
              <a:defRPr sz="2600" b="1"/>
            </a:lvl1pPr>
            <a:lvl2pPr marL="503606" indent="0">
              <a:buNone/>
              <a:defRPr sz="2200" b="1"/>
            </a:lvl2pPr>
            <a:lvl3pPr marL="1007212" indent="0">
              <a:buNone/>
              <a:defRPr sz="2000" b="1"/>
            </a:lvl3pPr>
            <a:lvl4pPr marL="1510817" indent="0">
              <a:buNone/>
              <a:defRPr sz="1800" b="1"/>
            </a:lvl4pPr>
            <a:lvl5pPr marL="2014423" indent="0">
              <a:buNone/>
              <a:defRPr sz="1800" b="1"/>
            </a:lvl5pPr>
            <a:lvl6pPr marL="2518029" indent="0">
              <a:buNone/>
              <a:defRPr sz="1800" b="1"/>
            </a:lvl6pPr>
            <a:lvl7pPr marL="3021635" indent="0">
              <a:buNone/>
              <a:defRPr sz="1800" b="1"/>
            </a:lvl7pPr>
            <a:lvl8pPr marL="3525241" indent="0">
              <a:buNone/>
              <a:defRPr sz="1800" b="1"/>
            </a:lvl8pPr>
            <a:lvl9pPr marL="402884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5980" y="2396390"/>
            <a:ext cx="4451566" cy="4353734"/>
          </a:xfrm>
          <a:prstGeom prst="rect">
            <a:avLst/>
          </a:prstGeom>
        </p:spPr>
        <p:txBody>
          <a:bodyPr lIns="100721" tIns="50361" rIns="100721" bIns="50361"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90E5B366-CD3D-4676-A36B-184E96F16B9B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3BBF4C26-C0E9-46C4-BA0C-1BF9E48A064A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024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55" y="302610"/>
            <a:ext cx="9063990" cy="1259417"/>
          </a:xfrm>
          <a:prstGeom prst="rect">
            <a:avLst/>
          </a:prstGeom>
        </p:spPr>
        <p:txBody>
          <a:bodyPr lIns="100721" tIns="50361" rIns="100721" bIns="5036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AF7E1A12-017C-4DA7-9EEA-7CE1629F192D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F27621B8-905D-44F9-A15B-63EDC5A41601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9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63713"/>
            <a:ext cx="9064625" cy="4986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1B29B-11D2-4EAA-B175-47A4D8EBD7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E36648D6-0662-4E81-B8B4-B9FC1C768B38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417BE7CD-7C98-4A4F-BA26-FC7EB61FA512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225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55" y="300861"/>
            <a:ext cx="3313323" cy="1280407"/>
          </a:xfrm>
          <a:prstGeom prst="rect">
            <a:avLst/>
          </a:prstGeom>
        </p:spPr>
        <p:txBody>
          <a:bodyPr lIns="100721" tIns="50361" rIns="100721" bIns="50361"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520" y="300861"/>
            <a:ext cx="5630025" cy="6449263"/>
          </a:xfrm>
          <a:prstGeom prst="rect">
            <a:avLst/>
          </a:prstGeom>
        </p:spPr>
        <p:txBody>
          <a:bodyPr lIns="100721" tIns="50361" rIns="100721" bIns="50361"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" y="1581268"/>
            <a:ext cx="3313323" cy="5168856"/>
          </a:xfrm>
          <a:prstGeom prst="rect">
            <a:avLst/>
          </a:prstGeom>
        </p:spPr>
        <p:txBody>
          <a:bodyPr lIns="100721" tIns="50361" rIns="100721" bIns="50361"/>
          <a:lstStyle>
            <a:lvl1pPr marL="0" indent="0">
              <a:buNone/>
              <a:defRPr sz="1500"/>
            </a:lvl1pPr>
            <a:lvl2pPr marL="503606" indent="0">
              <a:buNone/>
              <a:defRPr sz="1300"/>
            </a:lvl2pPr>
            <a:lvl3pPr marL="1007212" indent="0">
              <a:buNone/>
              <a:defRPr sz="1100"/>
            </a:lvl3pPr>
            <a:lvl4pPr marL="1510817" indent="0">
              <a:buNone/>
              <a:defRPr sz="1000"/>
            </a:lvl4pPr>
            <a:lvl5pPr marL="2014423" indent="0">
              <a:buNone/>
              <a:defRPr sz="1000"/>
            </a:lvl5pPr>
            <a:lvl6pPr marL="2518029" indent="0">
              <a:buNone/>
              <a:defRPr sz="1000"/>
            </a:lvl6pPr>
            <a:lvl7pPr marL="3021635" indent="0">
              <a:buNone/>
              <a:defRPr sz="1000"/>
            </a:lvl7pPr>
            <a:lvl8pPr marL="3525241" indent="0">
              <a:buNone/>
              <a:defRPr sz="1000"/>
            </a:lvl8pPr>
            <a:lvl9pPr marL="40288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939D9630-2CA2-4273-90D8-7525E9917754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C90D8680-1A43-4113-88E3-C607F1A6B917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033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006" y="5289550"/>
            <a:ext cx="6042660" cy="624461"/>
          </a:xfrm>
          <a:prstGeom prst="rect">
            <a:avLst/>
          </a:prstGeom>
        </p:spPr>
        <p:txBody>
          <a:bodyPr lIns="100721" tIns="50361" rIns="100721" bIns="50361"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006" y="675187"/>
            <a:ext cx="6042660" cy="4533900"/>
          </a:xfrm>
          <a:prstGeom prst="rect">
            <a:avLst/>
          </a:prstGeom>
        </p:spPr>
        <p:txBody>
          <a:bodyPr lIns="100721" tIns="50361" rIns="100721" bIns="50361"/>
          <a:lstStyle>
            <a:lvl1pPr marL="0" indent="0">
              <a:buNone/>
              <a:defRPr sz="3500"/>
            </a:lvl1pPr>
            <a:lvl2pPr marL="503606" indent="0">
              <a:buNone/>
              <a:defRPr sz="3100"/>
            </a:lvl2pPr>
            <a:lvl3pPr marL="1007212" indent="0">
              <a:buNone/>
              <a:defRPr sz="2600"/>
            </a:lvl3pPr>
            <a:lvl4pPr marL="1510817" indent="0">
              <a:buNone/>
              <a:defRPr sz="2200"/>
            </a:lvl4pPr>
            <a:lvl5pPr marL="2014423" indent="0">
              <a:buNone/>
              <a:defRPr sz="2200"/>
            </a:lvl5pPr>
            <a:lvl6pPr marL="2518029" indent="0">
              <a:buNone/>
              <a:defRPr sz="2200"/>
            </a:lvl6pPr>
            <a:lvl7pPr marL="3021635" indent="0">
              <a:buNone/>
              <a:defRPr sz="2200"/>
            </a:lvl7pPr>
            <a:lvl8pPr marL="3525241" indent="0">
              <a:buNone/>
              <a:defRPr sz="2200"/>
            </a:lvl8pPr>
            <a:lvl9pPr marL="4028846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006" y="5914011"/>
            <a:ext cx="6042660" cy="886839"/>
          </a:xfrm>
          <a:prstGeom prst="rect">
            <a:avLst/>
          </a:prstGeom>
        </p:spPr>
        <p:txBody>
          <a:bodyPr lIns="100721" tIns="50361" rIns="100721" bIns="50361"/>
          <a:lstStyle>
            <a:lvl1pPr marL="0" indent="0">
              <a:buNone/>
              <a:defRPr sz="1500"/>
            </a:lvl1pPr>
            <a:lvl2pPr marL="503606" indent="0">
              <a:buNone/>
              <a:defRPr sz="1300"/>
            </a:lvl2pPr>
            <a:lvl3pPr marL="1007212" indent="0">
              <a:buNone/>
              <a:defRPr sz="1100"/>
            </a:lvl3pPr>
            <a:lvl4pPr marL="1510817" indent="0">
              <a:buNone/>
              <a:defRPr sz="1000"/>
            </a:lvl4pPr>
            <a:lvl5pPr marL="2014423" indent="0">
              <a:buNone/>
              <a:defRPr sz="1000"/>
            </a:lvl5pPr>
            <a:lvl6pPr marL="2518029" indent="0">
              <a:buNone/>
              <a:defRPr sz="1000"/>
            </a:lvl6pPr>
            <a:lvl7pPr marL="3021635" indent="0">
              <a:buNone/>
              <a:defRPr sz="1000"/>
            </a:lvl7pPr>
            <a:lvl8pPr marL="3525241" indent="0">
              <a:buNone/>
              <a:defRPr sz="1000"/>
            </a:lvl8pPr>
            <a:lvl9pPr marL="40288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8AEDE76A-E15C-4AEB-B92B-3855077FCE75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73CBFACF-E533-4B4A-B19D-D097A49DF32E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590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55" y="302610"/>
            <a:ext cx="9063990" cy="1259417"/>
          </a:xfrm>
          <a:prstGeom prst="rect">
            <a:avLst/>
          </a:prstGeom>
        </p:spPr>
        <p:txBody>
          <a:bodyPr lIns="100721" tIns="50361" rIns="100721" bIns="5036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555" y="1763184"/>
            <a:ext cx="9063990" cy="4986941"/>
          </a:xfrm>
          <a:prstGeom prst="rect">
            <a:avLst/>
          </a:prstGeom>
        </p:spPr>
        <p:txBody>
          <a:bodyPr vert="eaVert" lIns="100721" tIns="50361" rIns="100721" bIns="5036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5D5FF436-743C-4495-81BC-35F2F315AE9E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FB590F8F-512F-4941-94E2-2149872BC1C4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503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547" y="302611"/>
            <a:ext cx="2265998" cy="6447514"/>
          </a:xfrm>
          <a:prstGeom prst="rect">
            <a:avLst/>
          </a:prstGeom>
        </p:spPr>
        <p:txBody>
          <a:bodyPr vert="eaVert" lIns="100721" tIns="50361" rIns="100721" bIns="5036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555" y="302611"/>
            <a:ext cx="6630141" cy="6447514"/>
          </a:xfrm>
          <a:prstGeom prst="rect">
            <a:avLst/>
          </a:prstGeom>
        </p:spPr>
        <p:txBody>
          <a:bodyPr vert="eaVert" lIns="100721" tIns="50361" rIns="100721" bIns="5036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555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639978CA-06FA-48EF-B994-440C0832915E}" type="datetimeFigureOut">
              <a:rPr lang="en-US" sz="1800">
                <a:solidFill>
                  <a:prstClr val="black"/>
                </a:solidFill>
              </a:rPr>
              <a:pPr algn="l"/>
              <a:t>6/30/2019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0959" y="7003756"/>
            <a:ext cx="3189182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7622" y="7003756"/>
            <a:ext cx="2349923" cy="402314"/>
          </a:xfrm>
          <a:prstGeom prst="rect">
            <a:avLst/>
          </a:prstGeom>
        </p:spPr>
        <p:txBody>
          <a:bodyPr vert="horz" wrap="square" lIns="100721" tIns="50361" rIns="100721" bIns="5036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algn="l"/>
            <a:fld id="{F13A57CE-8785-4A7F-A61D-2DB7ADBE71BA}" type="slidenum">
              <a:rPr lang="en-US" sz="1800">
                <a:solidFill>
                  <a:prstClr val="black"/>
                </a:solidFill>
              </a:rPr>
              <a:pPr algn="l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74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2" y="2347913"/>
            <a:ext cx="8559799" cy="1619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1" y="4281489"/>
            <a:ext cx="7048500" cy="1931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031" indent="0" algn="ctr">
              <a:buNone/>
              <a:defRPr/>
            </a:lvl2pPr>
            <a:lvl3pPr marL="914062" indent="0" algn="ctr">
              <a:buNone/>
              <a:defRPr/>
            </a:lvl3pPr>
            <a:lvl4pPr marL="1371093" indent="0" algn="ctr">
              <a:buNone/>
              <a:defRPr/>
            </a:lvl4pPr>
            <a:lvl5pPr marL="1828125" indent="0" algn="ctr">
              <a:buNone/>
              <a:defRPr/>
            </a:lvl5pPr>
            <a:lvl6pPr marL="2285156" indent="0" algn="ctr">
              <a:buNone/>
              <a:defRPr/>
            </a:lvl6pPr>
            <a:lvl7pPr marL="2742186" indent="0" algn="ctr">
              <a:buNone/>
              <a:defRPr/>
            </a:lvl7pPr>
            <a:lvl8pPr marL="3199218" indent="0" algn="ctr">
              <a:buNone/>
              <a:defRPr/>
            </a:lvl8pPr>
            <a:lvl9pPr marL="365624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A9DA2-3F35-468D-98BC-C9E9F5749C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10104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5"/>
            <a:ext cx="9064626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63714"/>
            <a:ext cx="9064626" cy="4986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1B29B-11D2-4EAA-B175-47A4D8EBD7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7878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6164"/>
            <a:ext cx="8561387" cy="1500187"/>
          </a:xfrm>
          <a:prstGeom prst="rect">
            <a:avLst/>
          </a:prstGeom>
        </p:spPr>
        <p:txBody>
          <a:bodyPr anchor="t"/>
          <a:lstStyle>
            <a:lvl1pPr algn="l">
              <a:defRPr sz="399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1988"/>
            <a:ext cx="8561387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9"/>
            </a:lvl1pPr>
            <a:lvl2pPr marL="457031" indent="0">
              <a:buNone/>
              <a:defRPr sz="1800"/>
            </a:lvl2pPr>
            <a:lvl3pPr marL="914062" indent="0">
              <a:buNone/>
              <a:defRPr sz="1599"/>
            </a:lvl3pPr>
            <a:lvl4pPr marL="1371093" indent="0">
              <a:buNone/>
              <a:defRPr sz="1400"/>
            </a:lvl4pPr>
            <a:lvl5pPr marL="1828125" indent="0">
              <a:buNone/>
              <a:defRPr sz="1400"/>
            </a:lvl5pPr>
            <a:lvl6pPr marL="2285156" indent="0">
              <a:buNone/>
              <a:defRPr sz="1400"/>
            </a:lvl6pPr>
            <a:lvl7pPr marL="2742186" indent="0">
              <a:buNone/>
              <a:defRPr sz="1400"/>
            </a:lvl7pPr>
            <a:lvl8pPr marL="3199218" indent="0">
              <a:buNone/>
              <a:defRPr sz="1400"/>
            </a:lvl8pPr>
            <a:lvl9pPr marL="365624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FF9CD-ED43-4DC0-A62F-9706A1BF38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85597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5"/>
            <a:ext cx="9064626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4"/>
            <a:ext cx="4456112" cy="4986337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1751" y="1763714"/>
            <a:ext cx="4456113" cy="4986337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3C8AD-AB8B-49CF-BEAF-6976ABA652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631724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5"/>
            <a:ext cx="9064626" cy="12588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0688"/>
            <a:ext cx="4449762" cy="7064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7031" indent="0">
              <a:buNone/>
              <a:defRPr sz="1999" b="1"/>
            </a:lvl2pPr>
            <a:lvl3pPr marL="914062" indent="0">
              <a:buNone/>
              <a:defRPr sz="1800" b="1"/>
            </a:lvl3pPr>
            <a:lvl4pPr marL="1371093" indent="0">
              <a:buNone/>
              <a:defRPr sz="1599" b="1"/>
            </a:lvl4pPr>
            <a:lvl5pPr marL="1828125" indent="0">
              <a:buNone/>
              <a:defRPr sz="1599" b="1"/>
            </a:lvl5pPr>
            <a:lvl6pPr marL="2285156" indent="0">
              <a:buNone/>
              <a:defRPr sz="1599" b="1"/>
            </a:lvl6pPr>
            <a:lvl7pPr marL="2742186" indent="0">
              <a:buNone/>
              <a:defRPr sz="1599" b="1"/>
            </a:lvl7pPr>
            <a:lvl8pPr marL="3199218" indent="0">
              <a:buNone/>
              <a:defRPr sz="1599" b="1"/>
            </a:lvl8pPr>
            <a:lvl9pPr marL="3656249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7125"/>
            <a:ext cx="4449762" cy="4352925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6514" y="1690688"/>
            <a:ext cx="4451350" cy="7064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7031" indent="0">
              <a:buNone/>
              <a:defRPr sz="1999" b="1"/>
            </a:lvl2pPr>
            <a:lvl3pPr marL="914062" indent="0">
              <a:buNone/>
              <a:defRPr sz="1800" b="1"/>
            </a:lvl3pPr>
            <a:lvl4pPr marL="1371093" indent="0">
              <a:buNone/>
              <a:defRPr sz="1599" b="1"/>
            </a:lvl4pPr>
            <a:lvl5pPr marL="1828125" indent="0">
              <a:buNone/>
              <a:defRPr sz="1599" b="1"/>
            </a:lvl5pPr>
            <a:lvl6pPr marL="2285156" indent="0">
              <a:buNone/>
              <a:defRPr sz="1599" b="1"/>
            </a:lvl6pPr>
            <a:lvl7pPr marL="2742186" indent="0">
              <a:buNone/>
              <a:defRPr sz="1599" b="1"/>
            </a:lvl7pPr>
            <a:lvl8pPr marL="3199218" indent="0">
              <a:buNone/>
              <a:defRPr sz="1599" b="1"/>
            </a:lvl8pPr>
            <a:lvl9pPr marL="3656249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6514" y="2397125"/>
            <a:ext cx="4451350" cy="4352925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5A5CA-AA54-4D1C-A9D1-CB9B25E563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13879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6163"/>
            <a:ext cx="8561387" cy="150018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1988"/>
            <a:ext cx="8561387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FF9CD-ED43-4DC0-A62F-9706A1BF38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5"/>
            <a:ext cx="9064626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EBD2F-35A4-41B9-810C-E19C02434D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630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4D30A-DFA1-4B24-9651-E5BA9B249A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1"/>
          <p:cNvSpPr>
            <a:spLocks/>
          </p:cNvSpPr>
          <p:nvPr userDrawn="1"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 sz="4199">
              <a:latin typeface="Gill Sans" charset="0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 userDrawn="1">
            <p:ph type="title" idx="4294967295"/>
          </p:nvPr>
        </p:nvSpPr>
        <p:spPr>
          <a:xfrm>
            <a:off x="234950" y="2"/>
            <a:ext cx="9836150" cy="900113"/>
          </a:xfrm>
          <a:prstGeom prst="rect">
            <a:avLst/>
          </a:prstGeom>
        </p:spPr>
        <p:txBody>
          <a:bodyPr anchor="ctr"/>
          <a:lstStyle/>
          <a:p>
            <a:pPr eaLnBrk="1" hangingPunct="1"/>
            <a:r>
              <a:rPr lang="en-US" altLang="zh-CN" sz="3399" dirty="0">
                <a:ea typeface="宋体" pitchFamily="2" charset="-122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7212242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3313112" cy="1279525"/>
          </a:xfrm>
          <a:prstGeom prst="rect">
            <a:avLst/>
          </a:prstGeo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1" y="301625"/>
            <a:ext cx="5630863" cy="6448425"/>
          </a:xfrm>
          <a:prstGeom prst="rect">
            <a:avLst/>
          </a:prstGeom>
        </p:spPr>
        <p:txBody>
          <a:bodyPr/>
          <a:lstStyle>
            <a:lvl1pPr>
              <a:defRPr sz="3198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1150"/>
            <a:ext cx="3313112" cy="5168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031" indent="0">
              <a:buNone/>
              <a:defRPr sz="1199"/>
            </a:lvl2pPr>
            <a:lvl3pPr marL="914062" indent="0">
              <a:buNone/>
              <a:defRPr sz="1000"/>
            </a:lvl3pPr>
            <a:lvl4pPr marL="1371093" indent="0">
              <a:buNone/>
              <a:defRPr sz="900"/>
            </a:lvl4pPr>
            <a:lvl5pPr marL="1828125" indent="0">
              <a:buNone/>
              <a:defRPr sz="900"/>
            </a:lvl5pPr>
            <a:lvl6pPr marL="2285156" indent="0">
              <a:buNone/>
              <a:defRPr sz="900"/>
            </a:lvl6pPr>
            <a:lvl7pPr marL="2742186" indent="0">
              <a:buNone/>
              <a:defRPr sz="900"/>
            </a:lvl7pPr>
            <a:lvl8pPr marL="3199218" indent="0">
              <a:buNone/>
              <a:defRPr sz="900"/>
            </a:lvl8pPr>
            <a:lvl9pPr marL="365624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3B381-4EBA-4BC6-A533-676EB38DD0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88495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262" y="5289550"/>
            <a:ext cx="6043612" cy="623888"/>
          </a:xfrm>
          <a:prstGeom prst="rect">
            <a:avLst/>
          </a:prstGeo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3262" y="674688"/>
            <a:ext cx="6043612" cy="4533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8"/>
            </a:lvl1pPr>
            <a:lvl2pPr marL="457031" indent="0">
              <a:buNone/>
              <a:defRPr sz="2799"/>
            </a:lvl2pPr>
            <a:lvl3pPr marL="914062" indent="0">
              <a:buNone/>
              <a:defRPr sz="2399"/>
            </a:lvl3pPr>
            <a:lvl4pPr marL="1371093" indent="0">
              <a:buNone/>
              <a:defRPr sz="1999"/>
            </a:lvl4pPr>
            <a:lvl5pPr marL="1828125" indent="0">
              <a:buNone/>
              <a:defRPr sz="1999"/>
            </a:lvl5pPr>
            <a:lvl6pPr marL="2285156" indent="0">
              <a:buNone/>
              <a:defRPr sz="1999"/>
            </a:lvl6pPr>
            <a:lvl7pPr marL="2742186" indent="0">
              <a:buNone/>
              <a:defRPr sz="1999"/>
            </a:lvl7pPr>
            <a:lvl8pPr marL="3199218" indent="0">
              <a:buNone/>
              <a:defRPr sz="1999"/>
            </a:lvl8pPr>
            <a:lvl9pPr marL="3656249" indent="0">
              <a:buNone/>
              <a:defRPr sz="1999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3262" y="5913438"/>
            <a:ext cx="6043612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031" indent="0">
              <a:buNone/>
              <a:defRPr sz="1199"/>
            </a:lvl2pPr>
            <a:lvl3pPr marL="914062" indent="0">
              <a:buNone/>
              <a:defRPr sz="1000"/>
            </a:lvl3pPr>
            <a:lvl4pPr marL="1371093" indent="0">
              <a:buNone/>
              <a:defRPr sz="900"/>
            </a:lvl4pPr>
            <a:lvl5pPr marL="1828125" indent="0">
              <a:buNone/>
              <a:defRPr sz="900"/>
            </a:lvl5pPr>
            <a:lvl6pPr marL="2285156" indent="0">
              <a:buNone/>
              <a:defRPr sz="900"/>
            </a:lvl6pPr>
            <a:lvl7pPr marL="2742186" indent="0">
              <a:buNone/>
              <a:defRPr sz="900"/>
            </a:lvl7pPr>
            <a:lvl8pPr marL="3199218" indent="0">
              <a:buNone/>
              <a:defRPr sz="900"/>
            </a:lvl8pPr>
            <a:lvl9pPr marL="365624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791F2-D81B-41F4-916F-DABF477D01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311551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5"/>
            <a:ext cx="9064626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763714"/>
            <a:ext cx="9064626" cy="49863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2175-2EEF-4FE6-8BE1-3308B3FFA1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345281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2500" y="303214"/>
            <a:ext cx="2265363" cy="644683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3214"/>
            <a:ext cx="6646862" cy="6446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85389-81E6-46DF-A35F-2164EDB2A5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17862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4D30A-DFA1-4B24-9651-E5BA9B249A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1"/>
          <p:cNvSpPr>
            <a:spLocks/>
          </p:cNvSpPr>
          <p:nvPr userDrawn="1"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 sz="4199">
              <a:latin typeface="Gill Sans" charset="0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 userDrawn="1">
            <p:ph type="title" idx="4294967295"/>
          </p:nvPr>
        </p:nvSpPr>
        <p:spPr>
          <a:xfrm>
            <a:off x="234950" y="2"/>
            <a:ext cx="9836150" cy="900113"/>
          </a:xfrm>
          <a:prstGeom prst="rect">
            <a:avLst/>
          </a:prstGeom>
        </p:spPr>
        <p:txBody>
          <a:bodyPr anchor="ctr"/>
          <a:lstStyle/>
          <a:p>
            <a:pPr eaLnBrk="1" hangingPunct="1"/>
            <a:r>
              <a:rPr lang="en-US" altLang="zh-CN" sz="3399" dirty="0">
                <a:ea typeface="宋体" pitchFamily="2" charset="-122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5693829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59800" cy="1619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1488"/>
            <a:ext cx="7048500" cy="1931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A9DA2-3F35-468D-98BC-C9E9F5749C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857175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63713"/>
            <a:ext cx="9064625" cy="4986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1B29B-11D2-4EAA-B175-47A4D8EBD7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884213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6163"/>
            <a:ext cx="8561387" cy="150018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1988"/>
            <a:ext cx="8561387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FF9CD-ED43-4DC0-A62F-9706A1BF38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315432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6112" cy="49863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1750" y="1763713"/>
            <a:ext cx="4456113" cy="49863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3C8AD-AB8B-49CF-BEAF-6976ABA652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6112" cy="49863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1750" y="1763713"/>
            <a:ext cx="4456113" cy="49863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3C8AD-AB8B-49CF-BEAF-6976ABA652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639686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0688"/>
            <a:ext cx="4449762" cy="7064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7125"/>
            <a:ext cx="4449762" cy="43529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6513" y="1690688"/>
            <a:ext cx="4451350" cy="7064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6513" y="2397125"/>
            <a:ext cx="4451350" cy="43529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5A5CA-AA54-4D1C-A9D1-CB9B25E563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50698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EBD2F-35A4-41B9-810C-E19C02434D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960252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4D30A-DFA1-4B24-9651-E5BA9B249A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1"/>
          <p:cNvSpPr>
            <a:spLocks/>
          </p:cNvSpPr>
          <p:nvPr userDrawn="1"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 userDrawn="1">
            <p:ph type="title" idx="4294967295"/>
          </p:nvPr>
        </p:nvSpPr>
        <p:spPr>
          <a:xfrm>
            <a:off x="234950" y="0"/>
            <a:ext cx="9836150" cy="900113"/>
          </a:xfrm>
          <a:prstGeom prst="rect">
            <a:avLst/>
          </a:prstGeom>
        </p:spPr>
        <p:txBody>
          <a:bodyPr anchor="ctr"/>
          <a:lstStyle/>
          <a:p>
            <a:pPr eaLnBrk="1" hangingPunct="1"/>
            <a:r>
              <a:rPr lang="en-US" altLang="zh-CN" sz="3400" dirty="0">
                <a:ea typeface="宋体" pitchFamily="2" charset="-122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5956875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3112" cy="12795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0" y="301625"/>
            <a:ext cx="5630863" cy="6448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1150"/>
            <a:ext cx="3313112" cy="516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3B381-4EBA-4BC6-A533-676EB38DD0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836006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263" y="5289550"/>
            <a:ext cx="6043612" cy="62388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3263" y="674688"/>
            <a:ext cx="6043612" cy="4533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3263" y="5913438"/>
            <a:ext cx="6043612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791F2-D81B-41F4-916F-DABF477D01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134636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763713"/>
            <a:ext cx="9064625" cy="49863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2175-2EEF-4FE6-8BE1-3308B3FFA1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44918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2500" y="303213"/>
            <a:ext cx="2265363" cy="644683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3213"/>
            <a:ext cx="6646862" cy="6446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85389-81E6-46DF-A35F-2164EDB2A5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6062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67CC7-D629-485C-A33D-C0A3AE3B2B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95925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59800" cy="1619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1488"/>
            <a:ext cx="7048500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82E21-AF5D-4EB7-9B2A-4BDF9A74DF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35375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0688"/>
            <a:ext cx="4449762" cy="7064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7125"/>
            <a:ext cx="4449762" cy="43529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6513" y="1690688"/>
            <a:ext cx="4451350" cy="7064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6513" y="2397125"/>
            <a:ext cx="4451350" cy="43529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5A5CA-AA54-4D1C-A9D1-CB9B25E563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1A7DA-EBE7-42DD-B84D-2E60E23AB6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934026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6163"/>
            <a:ext cx="8561387" cy="15001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1988"/>
            <a:ext cx="8561387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52C80E-2DD4-4A5B-91A5-F85B88FB2F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76658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350" y="1323975"/>
            <a:ext cx="4479925" cy="6232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675" y="1323975"/>
            <a:ext cx="4481513" cy="6232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900C1-7710-498C-BA4D-7A3680CF55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50547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0688"/>
            <a:ext cx="4449762" cy="7064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7125"/>
            <a:ext cx="4449762" cy="4352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6513" y="1690688"/>
            <a:ext cx="4451350" cy="7064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6513" y="2397125"/>
            <a:ext cx="4451350" cy="4352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9D611-669B-4F29-A44F-C3B1BF83C4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915812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781FA-4639-452A-AD29-0D2077EA6D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519315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67CC7-D629-485C-A33D-C0A3AE3B2B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7498670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3112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0" y="301625"/>
            <a:ext cx="5630863" cy="6448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1150"/>
            <a:ext cx="3313112" cy="5168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378C5-744A-4816-B95E-1F6C376D06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047911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263" y="5289550"/>
            <a:ext cx="6043612" cy="623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3263" y="674688"/>
            <a:ext cx="6043612" cy="4533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3263" y="5913438"/>
            <a:ext cx="6043612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976AF-58CE-4375-9072-CEAC3BEB73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314877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6D2D1-9DBC-4863-A32F-AB745056E5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633122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7763" y="0"/>
            <a:ext cx="2384425" cy="7556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4488" y="0"/>
            <a:ext cx="7000875" cy="7556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34994-DD74-45F1-AC64-60E086BC57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95858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4625" cy="1258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EBD2F-35A4-41B9-810C-E19C02434D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4D30A-DFA1-4B24-9651-E5BA9B249A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1"/>
          <p:cNvSpPr>
            <a:spLocks/>
          </p:cNvSpPr>
          <p:nvPr userDrawn="1"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 userDrawn="1">
            <p:ph type="title" idx="4294967295"/>
          </p:nvPr>
        </p:nvSpPr>
        <p:spPr>
          <a:xfrm>
            <a:off x="234950" y="0"/>
            <a:ext cx="9836150" cy="900113"/>
          </a:xfrm>
          <a:prstGeom prst="rect">
            <a:avLst/>
          </a:prstGeom>
        </p:spPr>
        <p:txBody>
          <a:bodyPr anchor="ctr"/>
          <a:lstStyle/>
          <a:p>
            <a:pPr eaLnBrk="1" hangingPunct="1"/>
            <a:r>
              <a:rPr lang="en-US" altLang="zh-CN" sz="3400" dirty="0">
                <a:ea typeface="宋体" pitchFamily="2" charset="-122"/>
              </a:rPr>
              <a:t>Outline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3112" cy="12795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0" y="301625"/>
            <a:ext cx="5630863" cy="6448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1150"/>
            <a:ext cx="3313112" cy="516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3B381-4EBA-4BC6-A533-676EB38DD0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263" y="5289550"/>
            <a:ext cx="6043612" cy="62388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3263" y="674688"/>
            <a:ext cx="6043612" cy="4533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3263" y="5913438"/>
            <a:ext cx="6043612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791F2-D81B-41F4-916F-DABF477D01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9702800" y="7075488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defRPr sz="1200" smtClean="0">
                <a:solidFill>
                  <a:srgbClr val="000080"/>
                </a:solidFill>
                <a:latin typeface="Arial" charset="0"/>
                <a:ea typeface="宋体" pitchFamily="2" charset="-122"/>
                <a:cs typeface="Arial" charset="0"/>
                <a:sym typeface="Arial" charset="0"/>
              </a:defRPr>
            </a:lvl1pPr>
          </a:lstStyle>
          <a:p>
            <a:pPr>
              <a:defRPr/>
            </a:pPr>
            <a:fld id="{2E8E8D6A-48A8-4E63-BCC9-EB3AB4E563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729" r:id="rId12"/>
    <p:sldLayoutId id="2147483730" r:id="rId13"/>
  </p:sldLayoutIdLst>
  <p:transition/>
  <p:hf hdr="0" ftr="0" dt="0"/>
  <p:txStyles>
    <p:titleStyle>
      <a:lvl1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2pPr>
      <a:lvl3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3pPr>
      <a:lvl4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4pPr>
      <a:lvl5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5pPr>
      <a:lvl6pPr marL="4572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23863" indent="-317500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SzPct val="37000"/>
        <a:buChar char="•"/>
        <a:defRPr sz="28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1pPr>
      <a:lvl2pPr marL="858838" indent="-284163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Clr>
          <a:srgbClr val="000000"/>
        </a:buClr>
        <a:buSzPct val="75000"/>
        <a:buFont typeface="Symbol" pitchFamily="18" charset="2"/>
        <a:buChar char="−"/>
        <a:defRPr sz="28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2pPr>
      <a:lvl3pPr marL="1290638" indent="-212725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Clr>
          <a:srgbClr val="000000"/>
        </a:buClr>
        <a:buSzPct val="44000"/>
        <a:buFont typeface="Wingdings" pitchFamily="2" charset="2"/>
        <a:buChar char="l"/>
        <a:defRPr sz="24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3pPr>
      <a:lvl4pPr marL="1722438" indent="-211138" algn="l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75000"/>
        <a:buFont typeface="Symbol" pitchFamily="18" charset="2"/>
        <a:buChar char="−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4pPr>
      <a:lvl5pPr marL="2154238" indent="-212725" algn="l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pitchFamily="2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5pPr>
      <a:lvl6pPr marL="26114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6pPr>
      <a:lvl7pPr marL="30686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7pPr>
      <a:lvl8pPr marL="35258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8pPr>
      <a:lvl9pPr marL="39830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35704" y="503767"/>
            <a:ext cx="9399693" cy="175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13" descr="foot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1707"/>
            <a:ext cx="10071100" cy="98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07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5pPr>
      <a:lvl6pPr marL="503606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6pPr>
      <a:lvl7pPr marL="1007212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7pPr>
      <a:lvl8pPr marL="1510817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8pPr>
      <a:lvl9pPr marL="2014423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9pPr>
    </p:titleStyle>
    <p:bodyStyle>
      <a:lvl1pPr marL="377704" indent="-37770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359" indent="-31475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015" indent="-25180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2620" indent="-25180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6226" indent="-25180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9832" indent="-251803" algn="l" defTabSz="100721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3438" indent="-251803" algn="l" defTabSz="100721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7044" indent="-251803" algn="l" defTabSz="100721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0649" indent="-251803" algn="l" defTabSz="100721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2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606" algn="l" defTabSz="10072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212" algn="l" defTabSz="10072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0817" algn="l" defTabSz="10072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4423" algn="l" defTabSz="10072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8029" algn="l" defTabSz="10072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1635" algn="l" defTabSz="10072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5241" algn="l" defTabSz="10072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28846" algn="l" defTabSz="10072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9702802" y="7075488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defRPr sz="1199" smtClean="0">
                <a:solidFill>
                  <a:srgbClr val="000080"/>
                </a:solidFill>
                <a:latin typeface="Arial" charset="0"/>
                <a:ea typeface="宋体" pitchFamily="2" charset="-122"/>
                <a:cs typeface="Arial" charset="0"/>
                <a:sym typeface="Arial" charset="0"/>
              </a:defRPr>
            </a:lvl1pPr>
          </a:lstStyle>
          <a:p>
            <a:pPr>
              <a:defRPr/>
            </a:pPr>
            <a:fld id="{2E8E8D6A-48A8-4E63-BCC9-EB3AB4E563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173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ransition/>
  <p:hf hdr="0" ftr="0" dt="0"/>
  <p:txStyles>
    <p:titleStyle>
      <a:lvl1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598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598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2pPr>
      <a:lvl3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598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3pPr>
      <a:lvl4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598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4pPr>
      <a:lvl5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598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5pPr>
      <a:lvl6pPr marL="457031" algn="l" rtl="0" fontAlgn="base">
        <a:lnSpc>
          <a:spcPct val="97000"/>
        </a:lnSpc>
        <a:spcBef>
          <a:spcPct val="0"/>
        </a:spcBef>
        <a:spcAft>
          <a:spcPct val="0"/>
        </a:spcAft>
        <a:defRPr sz="3598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062" algn="l" rtl="0" fontAlgn="base">
        <a:lnSpc>
          <a:spcPct val="97000"/>
        </a:lnSpc>
        <a:spcBef>
          <a:spcPct val="0"/>
        </a:spcBef>
        <a:spcAft>
          <a:spcPct val="0"/>
        </a:spcAft>
        <a:defRPr sz="3598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093" algn="l" rtl="0" fontAlgn="base">
        <a:lnSpc>
          <a:spcPct val="97000"/>
        </a:lnSpc>
        <a:spcBef>
          <a:spcPct val="0"/>
        </a:spcBef>
        <a:spcAft>
          <a:spcPct val="0"/>
        </a:spcAft>
        <a:defRPr sz="3598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125" algn="l" rtl="0" fontAlgn="base">
        <a:lnSpc>
          <a:spcPct val="97000"/>
        </a:lnSpc>
        <a:spcBef>
          <a:spcPct val="0"/>
        </a:spcBef>
        <a:spcAft>
          <a:spcPct val="0"/>
        </a:spcAft>
        <a:defRPr sz="3598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23706" indent="-317383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SzPct val="37000"/>
        <a:buChar char="•"/>
        <a:defRPr sz="2799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1pPr>
      <a:lvl2pPr marL="858520" indent="-284058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Clr>
          <a:srgbClr val="000000"/>
        </a:buClr>
        <a:buSzPct val="75000"/>
        <a:buFont typeface="Symbol" pitchFamily="18" charset="2"/>
        <a:buChar char="−"/>
        <a:defRPr sz="2799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2pPr>
      <a:lvl3pPr marL="1290161" indent="-212646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Clr>
          <a:srgbClr val="000000"/>
        </a:buClr>
        <a:buSzPct val="44000"/>
        <a:buFont typeface="Wingdings" pitchFamily="2" charset="2"/>
        <a:buChar char="l"/>
        <a:defRPr sz="2399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3pPr>
      <a:lvl4pPr marL="1721802" indent="-211060" algn="l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75000"/>
        <a:buFont typeface="Symbol" pitchFamily="18" charset="2"/>
        <a:buChar char="−"/>
        <a:defRPr sz="1999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4pPr>
      <a:lvl5pPr marL="2153442" indent="-212646" algn="l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pitchFamily="2" charset="2"/>
        <a:buChar char="l"/>
        <a:defRPr sz="1999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5pPr>
      <a:lvl6pPr marL="2610473" indent="-212646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1999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6pPr>
      <a:lvl7pPr marL="3067505" indent="-212646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1999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7pPr>
      <a:lvl8pPr marL="3524536" indent="-212646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1999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8pPr>
      <a:lvl9pPr marL="3981567" indent="-212646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1999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0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1" algn="l" defTabSz="9140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2" algn="l" defTabSz="9140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3" algn="l" defTabSz="9140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25" algn="l" defTabSz="9140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56" algn="l" defTabSz="9140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86" algn="l" defTabSz="9140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18" algn="l" defTabSz="9140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49" algn="l" defTabSz="9140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9702800" y="7075488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defRPr sz="1200" smtClean="0">
                <a:solidFill>
                  <a:srgbClr val="000080"/>
                </a:solidFill>
                <a:latin typeface="Arial" charset="0"/>
                <a:ea typeface="宋体" pitchFamily="2" charset="-122"/>
                <a:cs typeface="Arial" charset="0"/>
                <a:sym typeface="Arial" charset="0"/>
              </a:defRPr>
            </a:lvl1pPr>
          </a:lstStyle>
          <a:p>
            <a:pPr>
              <a:defRPr/>
            </a:pPr>
            <a:fld id="{2E8E8D6A-48A8-4E63-BCC9-EB3AB4E563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646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ransition/>
  <p:hf hdr="0" ftr="0" dt="0"/>
  <p:txStyles>
    <p:titleStyle>
      <a:lvl1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2pPr>
      <a:lvl3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3pPr>
      <a:lvl4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4pPr>
      <a:lvl5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5pPr>
      <a:lvl6pPr marL="4572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23863" indent="-317500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SzPct val="37000"/>
        <a:buChar char="•"/>
        <a:defRPr sz="28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1pPr>
      <a:lvl2pPr marL="858838" indent="-284163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Clr>
          <a:srgbClr val="000000"/>
        </a:buClr>
        <a:buSzPct val="75000"/>
        <a:buFont typeface="Symbol" pitchFamily="18" charset="2"/>
        <a:buChar char="−"/>
        <a:defRPr sz="28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2pPr>
      <a:lvl3pPr marL="1290638" indent="-212725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Clr>
          <a:srgbClr val="000000"/>
        </a:buClr>
        <a:buSzPct val="44000"/>
        <a:buFont typeface="Wingdings" pitchFamily="2" charset="2"/>
        <a:buChar char="l"/>
        <a:defRPr sz="24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3pPr>
      <a:lvl4pPr marL="1722438" indent="-211138" algn="l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75000"/>
        <a:buFont typeface="Symbol" pitchFamily="18" charset="2"/>
        <a:buChar char="−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4pPr>
      <a:lvl5pPr marL="2154238" indent="-212725" algn="l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pitchFamily="2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5pPr>
      <a:lvl6pPr marL="26114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6pPr>
      <a:lvl7pPr marL="30686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7pPr>
      <a:lvl8pPr marL="35258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8pPr>
      <a:lvl9pPr marL="39830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44488" y="0"/>
            <a:ext cx="9082087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Arial" charset="0"/>
              </a:rPr>
              <a:t>Click to edit Master title style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0" y="1323975"/>
            <a:ext cx="9113838" cy="623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Arial" charset="0"/>
              </a:rPr>
              <a:t>Second level</a:t>
            </a:r>
          </a:p>
          <a:p>
            <a:pPr lvl="2"/>
            <a:r>
              <a:rPr lang="en-US" altLang="zh-CN" smtClean="0">
                <a:sym typeface="Arial" charset="0"/>
              </a:rPr>
              <a:t>Third level</a:t>
            </a:r>
          </a:p>
          <a:p>
            <a:pPr lvl="3"/>
            <a:r>
              <a:rPr lang="en-US" altLang="zh-CN" smtClean="0">
                <a:sym typeface="Arial" charset="0"/>
              </a:rPr>
              <a:t>Fourth level</a:t>
            </a:r>
          </a:p>
          <a:p>
            <a:pPr lvl="4"/>
            <a:r>
              <a:rPr lang="en-US" altLang="zh-CN" smtClean="0">
                <a:sym typeface="Arial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9702800" y="7075488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defRPr sz="1200" smtClean="0">
                <a:solidFill>
                  <a:srgbClr val="000080"/>
                </a:solidFill>
                <a:latin typeface="Arial" charset="0"/>
                <a:ea typeface="宋体" pitchFamily="2" charset="-122"/>
                <a:cs typeface="Arial" charset="0"/>
                <a:sym typeface="Arial" charset="0"/>
              </a:defRPr>
            </a:lvl1pPr>
          </a:lstStyle>
          <a:p>
            <a:pPr>
              <a:defRPr/>
            </a:pPr>
            <a:fld id="{32A042BC-7080-4D93-AA95-E658F4C174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684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/>
  <p:hf hdr="0" ftr="0" dt="0"/>
  <p:txStyles>
    <p:titleStyle>
      <a:lvl1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2pPr>
      <a:lvl3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3pPr>
      <a:lvl4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4pPr>
      <a:lvl5pPr algn="l" rtl="0" eaLnBrk="0" fontAlgn="base" hangingPunct="0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5pPr>
      <a:lvl6pPr marL="4572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l" rtl="0" fontAlgn="base">
        <a:lnSpc>
          <a:spcPct val="97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23863" indent="-317500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SzPct val="37000"/>
        <a:buChar char="•"/>
        <a:defRPr sz="28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1pPr>
      <a:lvl2pPr marL="858838" indent="-284163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Clr>
          <a:srgbClr val="000000"/>
        </a:buClr>
        <a:buSzPct val="75000"/>
        <a:buFont typeface="Symbol" pitchFamily="18" charset="2"/>
        <a:buChar char="−"/>
        <a:defRPr sz="28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2pPr>
      <a:lvl3pPr marL="1290638" indent="-212725" algn="l" rtl="0" eaLnBrk="0" fontAlgn="base" hangingPunct="0">
        <a:lnSpc>
          <a:spcPct val="110000"/>
        </a:lnSpc>
        <a:spcBef>
          <a:spcPts val="300"/>
        </a:spcBef>
        <a:spcAft>
          <a:spcPct val="0"/>
        </a:spcAft>
        <a:buClr>
          <a:srgbClr val="000000"/>
        </a:buClr>
        <a:buSzPct val="44000"/>
        <a:buFont typeface="Wingdings" pitchFamily="2" charset="2"/>
        <a:buChar char="l"/>
        <a:defRPr sz="24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3pPr>
      <a:lvl4pPr marL="1722438" indent="-211138" algn="l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75000"/>
        <a:buFont typeface="Symbol" pitchFamily="18" charset="2"/>
        <a:buChar char="−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4pPr>
      <a:lvl5pPr marL="2154238" indent="-212725" algn="l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pitchFamily="2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5pPr>
      <a:lvl6pPr marL="26114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6pPr>
      <a:lvl7pPr marL="30686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7pPr>
      <a:lvl8pPr marL="35258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8pPr>
      <a:lvl9pPr marL="3983038" indent="-212725" algn="l" rtl="0" fontAlgn="base">
        <a:lnSpc>
          <a:spcPct val="110000"/>
        </a:lnSpc>
        <a:spcBef>
          <a:spcPts val="200"/>
        </a:spcBef>
        <a:spcAft>
          <a:spcPct val="0"/>
        </a:spcAft>
        <a:buClr>
          <a:srgbClr val="000000"/>
        </a:buClr>
        <a:buSzPct val="44000"/>
        <a:buFont typeface="Wingdings" charset="2"/>
        <a:buChar char="l"/>
        <a:defRPr sz="2000">
          <a:solidFill>
            <a:srgbClr val="000080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da.zuo@Colorad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emf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5.png"/><Relationship Id="rId5" Type="http://schemas.openxmlformats.org/officeDocument/2006/relationships/image" Target="../media/image3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7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ForcedConvection.exe" TargetMode="Externa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oleObject" Target="../embeddings/Microsoft_Excel_97-2003_Worksheet1.xls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38A6AD2-FA24-4F7F-850C-2C816A7C56F4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12292" name="Rectangle 2"/>
          <p:cNvSpPr>
            <a:spLocks/>
          </p:cNvSpPr>
          <p:nvPr/>
        </p:nvSpPr>
        <p:spPr bwMode="auto">
          <a:xfrm>
            <a:off x="195263" y="3261899"/>
            <a:ext cx="96901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97000"/>
              </a:lnSpc>
              <a:tabLst>
                <a:tab pos="0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398000" algn="l"/>
              </a:tabLst>
            </a:pPr>
            <a:r>
              <a:rPr lang="en-US" sz="2800" b="1" dirty="0">
                <a:solidFill>
                  <a:srgbClr val="22228B"/>
                </a:solidFill>
                <a:ea typeface="宋体" pitchFamily="2" charset="-122"/>
                <a:cs typeface="Arial" charset="0"/>
              </a:rPr>
              <a:t>Fast Fluid </a:t>
            </a:r>
            <a:r>
              <a:rPr lang="en-US" sz="2800" b="1" dirty="0" smtClean="0">
                <a:solidFill>
                  <a:srgbClr val="22228B"/>
                </a:solidFill>
                <a:ea typeface="宋体" pitchFamily="2" charset="-122"/>
                <a:cs typeface="Arial" charset="0"/>
              </a:rPr>
              <a:t>Dynamics</a:t>
            </a:r>
            <a:endParaRPr lang="en-US" altLang="zh-CN" sz="2800" b="1" dirty="0">
              <a:solidFill>
                <a:srgbClr val="22228B"/>
              </a:solidFill>
              <a:ea typeface="宋体" pitchFamily="2" charset="-122"/>
              <a:cs typeface="Arial" charset="0"/>
              <a:sym typeface="Arial" charset="0"/>
            </a:endParaRPr>
          </a:p>
        </p:txBody>
      </p:sp>
      <p:sp>
        <p:nvSpPr>
          <p:cNvPr id="12293" name="Rectangle 3"/>
          <p:cNvSpPr>
            <a:spLocks/>
          </p:cNvSpPr>
          <p:nvPr/>
        </p:nvSpPr>
        <p:spPr bwMode="auto">
          <a:xfrm>
            <a:off x="1187450" y="4608444"/>
            <a:ext cx="7696200" cy="3006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23863" indent="-317500">
              <a:lnSpc>
                <a:spcPct val="110000"/>
              </a:lnSpc>
              <a:spcBef>
                <a:spcPts val="300"/>
              </a:spcBef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</a:pPr>
            <a:r>
              <a:rPr lang="en-US" altLang="zh-CN" sz="2800" dirty="0" smtClean="0">
                <a:solidFill>
                  <a:srgbClr val="000080"/>
                </a:solidFill>
                <a:ea typeface="宋体" pitchFamily="2" charset="-122"/>
                <a:cs typeface="Arial" charset="0"/>
                <a:sym typeface="Arial" charset="0"/>
              </a:rPr>
              <a:t>Wangda Zuo, Ph.D.</a:t>
            </a:r>
            <a:endParaRPr lang="en-US" altLang="zh-CN" sz="2800" dirty="0">
              <a:solidFill>
                <a:srgbClr val="FFFFFF"/>
              </a:solidFill>
              <a:ea typeface="宋体" pitchFamily="2" charset="-122"/>
              <a:cs typeface="Arial" charset="0"/>
              <a:sym typeface="Arial" charset="0"/>
            </a:endParaRPr>
          </a:p>
          <a:p>
            <a:pPr marL="423863" indent="-317500">
              <a:lnSpc>
                <a:spcPct val="110000"/>
              </a:lnSpc>
              <a:spcBef>
                <a:spcPts val="300"/>
              </a:spcBef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</a:pPr>
            <a:r>
              <a:rPr lang="en-US" altLang="zh-CN" sz="2000" dirty="0" smtClean="0">
                <a:ea typeface="宋体" pitchFamily="2" charset="-122"/>
                <a:cs typeface="Arial" charset="0"/>
                <a:sym typeface="Arial" charset="0"/>
              </a:rPr>
              <a:t>Associate Professor, </a:t>
            </a:r>
            <a:r>
              <a:rPr lang="en-US" sz="2000" dirty="0"/>
              <a:t>Lewis-Worcester Faculty Fellow</a:t>
            </a:r>
            <a:endParaRPr lang="en-US" altLang="zh-CN" sz="2000" dirty="0" smtClean="0">
              <a:ea typeface="宋体" pitchFamily="2" charset="-122"/>
              <a:cs typeface="Arial" charset="0"/>
              <a:sym typeface="Arial" charset="0"/>
            </a:endParaRPr>
          </a:p>
          <a:p>
            <a:pPr marL="423863" indent="-317500">
              <a:lnSpc>
                <a:spcPct val="110000"/>
              </a:lnSpc>
              <a:spcBef>
                <a:spcPts val="300"/>
              </a:spcBef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</a:pPr>
            <a:r>
              <a:rPr lang="en-US" altLang="zh-CN" sz="2000" dirty="0" smtClean="0">
                <a:ea typeface="宋体" pitchFamily="2" charset="-122"/>
                <a:cs typeface="Arial" charset="0"/>
                <a:sym typeface="Arial" charset="0"/>
              </a:rPr>
              <a:t>Department of Civil, Environmental and Architectural Engineering</a:t>
            </a:r>
          </a:p>
          <a:p>
            <a:pPr marL="423863" indent="-317500">
              <a:lnSpc>
                <a:spcPct val="110000"/>
              </a:lnSpc>
              <a:spcBef>
                <a:spcPts val="300"/>
              </a:spcBef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</a:pPr>
            <a:r>
              <a:rPr lang="en-US" altLang="zh-CN" sz="2000" dirty="0" smtClean="0">
                <a:ea typeface="宋体" pitchFamily="2" charset="-122"/>
                <a:cs typeface="Arial" charset="0"/>
                <a:sym typeface="Arial" charset="0"/>
              </a:rPr>
              <a:t>University of Colorado Boulder</a:t>
            </a:r>
          </a:p>
          <a:p>
            <a:pPr marL="423863" indent="-317500">
              <a:lnSpc>
                <a:spcPct val="110000"/>
              </a:lnSpc>
              <a:spcBef>
                <a:spcPts val="300"/>
              </a:spcBef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</a:pPr>
            <a:r>
              <a:rPr lang="en-US" altLang="zh-CN" sz="2000" dirty="0" smtClean="0">
                <a:ea typeface="宋体" pitchFamily="2" charset="-122"/>
                <a:cs typeface="Arial" charset="0"/>
                <a:sym typeface="Arial" charset="0"/>
                <a:hlinkClick r:id="rId3"/>
              </a:rPr>
              <a:t>Wangda.Zuo@Colorado.edu</a:t>
            </a:r>
            <a:endParaRPr lang="en-US" altLang="zh-CN" sz="2000" dirty="0" smtClean="0">
              <a:ea typeface="宋体" pitchFamily="2" charset="-122"/>
              <a:cs typeface="Arial" charset="0"/>
              <a:sym typeface="Arial" charset="0"/>
            </a:endParaRPr>
          </a:p>
          <a:p>
            <a:pPr marL="423863" indent="-317500">
              <a:lnSpc>
                <a:spcPct val="110000"/>
              </a:lnSpc>
              <a:spcBef>
                <a:spcPts val="300"/>
              </a:spcBef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</a:pPr>
            <a:endParaRPr lang="en-US" altLang="zh-CN" sz="2000" dirty="0" smtClean="0">
              <a:ea typeface="宋体" pitchFamily="2" charset="-122"/>
              <a:cs typeface="Arial" charset="0"/>
              <a:sym typeface="Arial" charset="0"/>
            </a:endParaRPr>
          </a:p>
          <a:p>
            <a:pPr marL="423863" indent="-317500">
              <a:lnSpc>
                <a:spcPct val="110000"/>
              </a:lnSpc>
              <a:spcBef>
                <a:spcPts val="300"/>
              </a:spcBef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</a:pPr>
            <a:endParaRPr lang="en-US" altLang="zh-CN" sz="2000" dirty="0" smtClean="0">
              <a:ea typeface="宋体" pitchFamily="2" charset="-122"/>
              <a:cs typeface="Arial" charset="0"/>
              <a:sym typeface="Arial" charset="0"/>
            </a:endParaRPr>
          </a:p>
        </p:txBody>
      </p:sp>
      <p:pic>
        <p:nvPicPr>
          <p:cNvPr id="7" name="Picture 2" descr="Image result for cu boulder campus">
            <a:extLst>
              <a:ext uri="{FF2B5EF4-FFF2-40B4-BE49-F238E27FC236}">
                <a16:creationId xmlns="" xmlns:a16="http://schemas.microsoft.com/office/drawing/2014/main" id="{CB2097B2-79C3-473D-B402-1A80E106D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7"/>
          <a:stretch/>
        </p:blipFill>
        <p:spPr bwMode="auto">
          <a:xfrm>
            <a:off x="0" y="-31749"/>
            <a:ext cx="100711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73646"/>
            <a:ext cx="1377950" cy="13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191"/>
      </p:ext>
    </p:extLst>
  </p:cSld>
  <p:clrMapOvr>
    <a:masterClrMapping/>
  </p:clrMapOvr>
  <p:transition advTm="23998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34950" y="0"/>
            <a:ext cx="9836150" cy="900113"/>
          </a:xfrm>
          <a:prstGeom prst="rect">
            <a:avLst/>
          </a:prstGeom>
        </p:spPr>
        <p:txBody>
          <a:bodyPr anchor="ctr"/>
          <a:lstStyle/>
          <a:p>
            <a:r>
              <a:rPr lang="en-US" sz="3200" dirty="0" smtClean="0"/>
              <a:t>Example: Data Center Airflow Management</a:t>
            </a:r>
            <a:endParaRPr lang="en-US" sz="3200" dirty="0"/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9589407" y="7254377"/>
            <a:ext cx="182563" cy="177800"/>
          </a:xfrm>
        </p:spPr>
        <p:txBody>
          <a:bodyPr/>
          <a:lstStyle/>
          <a:p>
            <a:pPr>
              <a:defRPr/>
            </a:pPr>
            <a:fld id="{EA94D30A-DFA1-4B24-9651-E5BA9B249A58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9589407" y="7254377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80"/>
                </a:solidFill>
                <a:latin typeface="Arial" charset="0"/>
                <a:ea typeface="宋体" pitchFamily="2" charset="-122"/>
                <a:cs typeface="Arial" charset="0"/>
                <a:sym typeface="Arial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9pPr>
          </a:lstStyle>
          <a:p>
            <a:pPr>
              <a:defRPr/>
            </a:pPr>
            <a:fld id="{EA94D30A-DFA1-4B24-9651-E5BA9B249A58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 bwMode="auto">
          <a:xfrm>
            <a:off x="9589408" y="7254377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80"/>
                </a:solidFill>
                <a:latin typeface="Arial" charset="0"/>
                <a:ea typeface="宋体" pitchFamily="2" charset="-122"/>
                <a:cs typeface="Arial" charset="0"/>
                <a:sym typeface="Arial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9pPr>
          </a:lstStyle>
          <a:p>
            <a:pPr>
              <a:defRPr/>
            </a:pPr>
            <a:fld id="{EA94D30A-DFA1-4B24-9651-E5BA9B249A58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2DE170-668C-45DA-B494-F502E537FBA0}"/>
              </a:ext>
            </a:extLst>
          </p:cNvPr>
          <p:cNvSpPr/>
          <p:nvPr/>
        </p:nvSpPr>
        <p:spPr>
          <a:xfrm>
            <a:off x="587636" y="6560223"/>
            <a:ext cx="3892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View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Data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en-US" sz="16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02A74BF-7C85-4669-AD16-C2C3FE2D5B54}"/>
              </a:ext>
            </a:extLst>
          </p:cNvPr>
          <p:cNvSpPr/>
          <p:nvPr/>
        </p:nvSpPr>
        <p:spPr>
          <a:xfrm>
            <a:off x="1007359" y="4832216"/>
            <a:ext cx="2593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View of t</a:t>
            </a:r>
            <a:r>
              <a:rPr 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Center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BF64483-9397-4DAE-A591-A561429BB2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00" y="1514473"/>
            <a:ext cx="4130029" cy="323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2C4A411-FB3C-4F18-98F6-4F22BE66DF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7" y="5375611"/>
            <a:ext cx="3930650" cy="110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5A5917A-06B6-4C4E-9188-0E59486F93F7}"/>
              </a:ext>
            </a:extLst>
          </p:cNvPr>
          <p:cNvSpPr/>
          <p:nvPr/>
        </p:nvSpPr>
        <p:spPr>
          <a:xfrm>
            <a:off x="4160157" y="1305910"/>
            <a:ext cx="5873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Location: Massachusetts</a:t>
            </a:r>
          </a:p>
          <a:p>
            <a:pPr lvl="2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Zone: 5A  – cool and humid</a:t>
            </a:r>
          </a:p>
          <a:p>
            <a:pPr lvl="2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Cooling System: chilled water system + ASE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7189337-BD01-47EF-80AF-9011E0886B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88" y="2711450"/>
            <a:ext cx="1600320" cy="2133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9A67DE-D4B6-4AC2-BF7A-0AD23908F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1" y="2700816"/>
            <a:ext cx="2845012" cy="21490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4FE59D2-D36A-41D0-99A6-968E18A096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6"/>
          <a:stretch/>
        </p:blipFill>
        <p:spPr>
          <a:xfrm>
            <a:off x="5118276" y="4890442"/>
            <a:ext cx="2344819" cy="15406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51B683F-39AF-4527-802B-AFC628EC7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0524" y="4892068"/>
            <a:ext cx="2078883" cy="15591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E241AE1-BB5E-4661-9875-6C27D2EACDF0}"/>
              </a:ext>
            </a:extLst>
          </p:cNvPr>
          <p:cNvSpPr/>
          <p:nvPr/>
        </p:nvSpPr>
        <p:spPr>
          <a:xfrm>
            <a:off x="5364130" y="6551789"/>
            <a:ext cx="3892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On-site Photos</a:t>
            </a:r>
            <a:endParaRPr lang="en-US" sz="16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758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9702800" y="7258050"/>
            <a:ext cx="182563" cy="177800"/>
          </a:xfrm>
        </p:spPr>
        <p:txBody>
          <a:bodyPr/>
          <a:lstStyle/>
          <a:p>
            <a:pPr>
              <a:defRPr/>
            </a:pPr>
            <a:fld id="{EA94D30A-DFA1-4B24-9651-E5BA9B249A58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 bwMode="auto">
          <a:xfrm>
            <a:off x="9702800" y="7258050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80"/>
                </a:solidFill>
                <a:latin typeface="Arial" charset="0"/>
                <a:ea typeface="宋体" pitchFamily="2" charset="-122"/>
                <a:cs typeface="Arial" charset="0"/>
                <a:sym typeface="Arial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9pPr>
          </a:lstStyle>
          <a:p>
            <a:pPr>
              <a:defRPr/>
            </a:pPr>
            <a:fld id="{EA94D30A-DFA1-4B24-9651-E5BA9B249A58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 bwMode="auto">
          <a:xfrm>
            <a:off x="9702801" y="7258050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80"/>
                </a:solidFill>
                <a:latin typeface="Arial" charset="0"/>
                <a:ea typeface="宋体" pitchFamily="2" charset="-122"/>
                <a:cs typeface="Arial" charset="0"/>
                <a:sym typeface="Arial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Gill Sans" charset="0"/>
              </a:defRPr>
            </a:lvl9pPr>
          </a:lstStyle>
          <a:p>
            <a:pPr>
              <a:defRPr/>
            </a:pPr>
            <a:fld id="{EA94D30A-DFA1-4B24-9651-E5BA9B249A58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18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71100" cy="90011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Airflow Measurement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C085259-B120-48CD-8E7B-FF76D132E422}"/>
              </a:ext>
            </a:extLst>
          </p:cNvPr>
          <p:cNvSpPr/>
          <p:nvPr/>
        </p:nvSpPr>
        <p:spPr>
          <a:xfrm>
            <a:off x="493526" y="1066593"/>
            <a:ext cx="3268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the results: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02C5985-FA84-4678-9FD9-ECDD1545665A}"/>
              </a:ext>
            </a:extLst>
          </p:cNvPr>
          <p:cNvSpPr/>
          <p:nvPr/>
        </p:nvSpPr>
        <p:spPr>
          <a:xfrm>
            <a:off x="523142" y="7010510"/>
            <a:ext cx="43917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Measured Perforated Tile Airflow Rates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5F3304F-D5F6-4435-AE5D-834BE47D1DF5}"/>
              </a:ext>
            </a:extLst>
          </p:cNvPr>
          <p:cNvSpPr/>
          <p:nvPr/>
        </p:nvSpPr>
        <p:spPr>
          <a:xfrm>
            <a:off x="4573303" y="6972410"/>
            <a:ext cx="503555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Measured Equipment Inlet Temperatures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E2547A7-9D04-4BA3-941B-B48910072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97"/>
          <a:stretch/>
        </p:blipFill>
        <p:spPr>
          <a:xfrm>
            <a:off x="4654550" y="1198756"/>
            <a:ext cx="4648200" cy="2634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835D88-D0F2-436E-8B50-1FCD656E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517575"/>
            <a:ext cx="4197350" cy="5414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F9C0BF7-B716-4592-9AEA-EA20B5D6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550" y="4288189"/>
            <a:ext cx="4810693" cy="27032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20D53C8-64F7-4F88-B7F7-70BB4C6FBEDA}"/>
              </a:ext>
            </a:extLst>
          </p:cNvPr>
          <p:cNvSpPr/>
          <p:nvPr/>
        </p:nvSpPr>
        <p:spPr>
          <a:xfrm>
            <a:off x="4667250" y="3919073"/>
            <a:ext cx="503555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Measured Rack Power Dissipation</a:t>
            </a:r>
          </a:p>
        </p:txBody>
      </p:sp>
    </p:spTree>
    <p:extLst>
      <p:ext uri="{BB962C8B-B14F-4D97-AF65-F5344CB8AC3E}">
        <p14:creationId xmlns:p14="http://schemas.microsoft.com/office/powerpoint/2010/main" val="156697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Slide Number Placeholder 3"/>
          <p:cNvSpPr txBox="1">
            <a:spLocks noGrp="1"/>
          </p:cNvSpPr>
          <p:nvPr/>
        </p:nvSpPr>
        <p:spPr bwMode="auto">
          <a:xfrm>
            <a:off x="9702800" y="7075488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r">
              <a:lnSpc>
                <a:spcPct val="98000"/>
              </a:lnSpc>
            </a:pPr>
            <a:fld id="{734292F0-1D50-4244-90B4-FCEAD0E03576}" type="slidenum">
              <a:rPr lang="zh-CN" altLang="en-US" sz="1200">
                <a:solidFill>
                  <a:srgbClr val="000080"/>
                </a:solidFill>
                <a:ea typeface="宋体" pitchFamily="2" charset="-122"/>
                <a:cs typeface="Arial" charset="0"/>
                <a:sym typeface="Arial" charset="0"/>
              </a:rPr>
              <a:pPr algn="r">
                <a:lnSpc>
                  <a:spcPct val="98000"/>
                </a:lnSpc>
              </a:pPr>
              <a:t>12</a:t>
            </a:fld>
            <a:endParaRPr lang="en-US" altLang="zh-CN" sz="1200">
              <a:solidFill>
                <a:srgbClr val="000080"/>
              </a:solidFill>
              <a:ea typeface="宋体" pitchFamily="2" charset="-122"/>
              <a:cs typeface="Arial" charset="0"/>
              <a:sym typeface="Arial" charset="0"/>
            </a:endParaRPr>
          </a:p>
        </p:txBody>
      </p:sp>
      <p:sp>
        <p:nvSpPr>
          <p:cNvPr id="3080" name="Rectangle 1"/>
          <p:cNvSpPr>
            <a:spLocks/>
          </p:cNvSpPr>
          <p:nvPr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30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426575" cy="900113"/>
          </a:xfrm>
          <a:prstGeom prst="rect">
            <a:avLst/>
          </a:prstGeom>
        </p:spPr>
        <p:txBody>
          <a:bodyPr anchor="ctr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Model Validation: Plenum Airflow</a:t>
            </a:r>
          </a:p>
        </p:txBody>
      </p:sp>
      <p:pic>
        <p:nvPicPr>
          <p:cNvPr id="9" name="Picture 8" descr="C:\Users\SESA461392\AppData\Local\Microsoft\Windows\INetCache\Content.Word\UMASS_Plenum_FFD_CFD_FG.PNG">
            <a:extLst>
              <a:ext uri="{FF2B5EF4-FFF2-40B4-BE49-F238E27FC236}">
                <a16:creationId xmlns:a16="http://schemas.microsoft.com/office/drawing/2014/main" xmlns="" id="{7F1B23AD-EC11-4D33-A3B1-B5024523C5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3243580"/>
            <a:ext cx="7010400" cy="43129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098DC18-7D52-4DFA-823F-6B2992FD58D3}"/>
                  </a:ext>
                </a:extLst>
              </p:cNvPr>
              <p:cNvSpPr/>
              <p:nvPr/>
            </p:nvSpPr>
            <p:spPr>
              <a:xfrm>
                <a:off x="6635750" y="1786968"/>
                <a:ext cx="2321789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</m:sub>
                              </m:s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98DC18-7D52-4DFA-823F-6B2992FD5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50" y="1786968"/>
                <a:ext cx="2321789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56222E9-8F4A-4153-A71D-82A50493C712}"/>
              </a:ext>
            </a:extLst>
          </p:cNvPr>
          <p:cNvSpPr/>
          <p:nvPr/>
        </p:nvSpPr>
        <p:spPr>
          <a:xfrm>
            <a:off x="185737" y="5149850"/>
            <a:ext cx="26400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Compare </a:t>
            </a:r>
            <a:r>
              <a:rPr lang="en-US" sz="2000" b="1" i="1" dirty="0"/>
              <a:t>flowrates at tiles </a:t>
            </a:r>
            <a:r>
              <a:rPr lang="en-US" sz="2000" b="1" dirty="0"/>
              <a:t>from FFD and CFD with measured data</a:t>
            </a:r>
          </a:p>
          <a:p>
            <a:r>
              <a:rPr lang="en-US" sz="2000" b="1" dirty="0"/>
              <a:t> 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xmlns="" id="{5B8CAAF0-5BD1-42F0-901C-ED24352DC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5155672"/>
            <a:ext cx="2590800" cy="1289578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xmlns="" id="{E829EF85-85A2-46AB-8B1B-D2AC914F246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3550" y="1161072"/>
              <a:ext cx="5721985" cy="22750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06905">
                      <a:extLst>
                        <a:ext uri="{9D8B030D-6E8A-4147-A177-3AD203B41FA5}">
                          <a16:colId xmlns:a16="http://schemas.microsoft.com/office/drawing/2014/main" xmlns="" val="2067344645"/>
                        </a:ext>
                      </a:extLst>
                    </a:gridCol>
                    <a:gridCol w="1907540">
                      <a:extLst>
                        <a:ext uri="{9D8B030D-6E8A-4147-A177-3AD203B41FA5}">
                          <a16:colId xmlns:a16="http://schemas.microsoft.com/office/drawing/2014/main" xmlns="" val="2048847855"/>
                        </a:ext>
                      </a:extLst>
                    </a:gridCol>
                    <a:gridCol w="1907540">
                      <a:extLst>
                        <a:ext uri="{9D8B030D-6E8A-4147-A177-3AD203B41FA5}">
                          <a16:colId xmlns:a16="http://schemas.microsoft.com/office/drawing/2014/main" xmlns="" val="4138807265"/>
                        </a:ext>
                      </a:extLst>
                    </a:gridCol>
                  </a:tblGrid>
                  <a:tr h="275924"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Percentage Difference Range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FFD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CFD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657082745"/>
                      </a:ext>
                    </a:extLst>
                  </a:tr>
                  <a:tr h="51913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No. of Tiles (Percentage)</a:t>
                          </a:r>
                          <a:endParaRPr lang="en-US" sz="16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No. of Tiles (Percentage)  </a:t>
                          </a:r>
                          <a:endParaRPr lang="en-US" sz="16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3758215914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175 (95.6%)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174 (95.1%)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931743392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16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r>
                                  <a:rPr lang="en-US" sz="16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 (3.9%)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8(4.4%)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762331936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(0.5%)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(0.5%)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449024789"/>
                      </a:ext>
                    </a:extLst>
                  </a:tr>
                  <a:tr h="27592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183 (100%)</a:t>
                          </a:r>
                          <a:endParaRPr lang="en-US" sz="1600" b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183 (100%)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448740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829EF85-85A2-46AB-8B1B-D2AC914F24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4672488"/>
                  </p:ext>
                </p:extLst>
              </p:nvPr>
            </p:nvGraphicFramePr>
            <p:xfrm>
              <a:off x="463550" y="1161072"/>
              <a:ext cx="5721985" cy="22750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06905">
                      <a:extLst>
                        <a:ext uri="{9D8B030D-6E8A-4147-A177-3AD203B41FA5}">
                          <a16:colId xmlns:a16="http://schemas.microsoft.com/office/drawing/2014/main" val="2067344645"/>
                        </a:ext>
                      </a:extLst>
                    </a:gridCol>
                    <a:gridCol w="1907540">
                      <a:extLst>
                        <a:ext uri="{9D8B030D-6E8A-4147-A177-3AD203B41FA5}">
                          <a16:colId xmlns:a16="http://schemas.microsoft.com/office/drawing/2014/main" val="2048847855"/>
                        </a:ext>
                      </a:extLst>
                    </a:gridCol>
                    <a:gridCol w="1907540">
                      <a:extLst>
                        <a:ext uri="{9D8B030D-6E8A-4147-A177-3AD203B41FA5}">
                          <a16:colId xmlns:a16="http://schemas.microsoft.com/office/drawing/2014/main" val="4138807265"/>
                        </a:ext>
                      </a:extLst>
                    </a:gridCol>
                  </a:tblGrid>
                  <a:tr h="275924"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Percentage Difference Range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FFD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CFD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57082745"/>
                      </a:ext>
                    </a:extLst>
                  </a:tr>
                  <a:tr h="51913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No. of Tiles (Percentage)</a:t>
                          </a:r>
                          <a:endParaRPr lang="en-US" sz="16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No. of Tiles (Percentage)  </a:t>
                          </a:r>
                          <a:endParaRPr lang="en-US" sz="16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58215914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319" t="-209091" r="-201278" b="-2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175 (95.6%)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174 (95.1%)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31743392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319" t="-309091" r="-201278" b="-1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 (3.9%)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8(4.4%)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2331936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319" t="-409091" r="-201278" b="-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(0.5%)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(0.5%)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49024789"/>
                      </a:ext>
                    </a:extLst>
                  </a:tr>
                  <a:tr h="27592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183 (100%)</a:t>
                          </a:r>
                          <a:endParaRPr lang="en-US" sz="1600" b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183 (100%)</a:t>
                          </a:r>
                          <a:endParaRPr lang="en-US" sz="1600" b="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487408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2A3439C-7A2B-4C15-9798-64CB3A16764E}"/>
              </a:ext>
            </a:extLst>
          </p:cNvPr>
          <p:cNvSpPr/>
          <p:nvPr/>
        </p:nvSpPr>
        <p:spPr>
          <a:xfrm>
            <a:off x="38249" y="4613979"/>
            <a:ext cx="3182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DC Plenum Airflow</a:t>
            </a:r>
          </a:p>
        </p:txBody>
      </p:sp>
    </p:spTree>
    <p:extLst>
      <p:ext uri="{BB962C8B-B14F-4D97-AF65-F5344CB8AC3E}">
        <p14:creationId xmlns:p14="http://schemas.microsoft.com/office/powerpoint/2010/main" val="19767163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Slide Number Placeholder 3"/>
          <p:cNvSpPr txBox="1">
            <a:spLocks noGrp="1"/>
          </p:cNvSpPr>
          <p:nvPr/>
        </p:nvSpPr>
        <p:spPr bwMode="auto">
          <a:xfrm>
            <a:off x="9702800" y="7075488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r">
              <a:lnSpc>
                <a:spcPct val="98000"/>
              </a:lnSpc>
            </a:pPr>
            <a:fld id="{734292F0-1D50-4244-90B4-FCEAD0E03576}" type="slidenum">
              <a:rPr lang="zh-CN" altLang="en-US" sz="1200">
                <a:solidFill>
                  <a:srgbClr val="000080"/>
                </a:solidFill>
                <a:ea typeface="宋体" pitchFamily="2" charset="-122"/>
                <a:cs typeface="Arial" charset="0"/>
                <a:sym typeface="Arial" charset="0"/>
              </a:rPr>
              <a:pPr algn="r">
                <a:lnSpc>
                  <a:spcPct val="98000"/>
                </a:lnSpc>
              </a:pPr>
              <a:t>13</a:t>
            </a:fld>
            <a:endParaRPr lang="en-US" altLang="zh-CN" sz="1200">
              <a:solidFill>
                <a:srgbClr val="000080"/>
              </a:solidFill>
              <a:ea typeface="宋体" pitchFamily="2" charset="-122"/>
              <a:cs typeface="Arial" charset="0"/>
              <a:sym typeface="Arial" charset="0"/>
            </a:endParaRPr>
          </a:p>
        </p:txBody>
      </p:sp>
      <p:sp>
        <p:nvSpPr>
          <p:cNvPr id="3080" name="Rectangle 1"/>
          <p:cNvSpPr>
            <a:spLocks/>
          </p:cNvSpPr>
          <p:nvPr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0064750" cy="900113"/>
          </a:xfrm>
          <a:prstGeom prst="rect">
            <a:avLst/>
          </a:prstGeom>
        </p:spPr>
        <p:txBody>
          <a:bodyPr anchor="ctr"/>
          <a:lstStyle/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Model </a:t>
            </a:r>
            <a:r>
              <a:rPr lang="en-US" altLang="zh-CN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Validation: Room Airflow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00C107D-8829-4537-9F10-4BA05F7FA939}"/>
              </a:ext>
            </a:extLst>
          </p:cNvPr>
          <p:cNvSpPr/>
          <p:nvPr/>
        </p:nvSpPr>
        <p:spPr>
          <a:xfrm>
            <a:off x="185737" y="5149850"/>
            <a:ext cx="2760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Compare rack-inlet temperatures from FFD and CFD with measured data</a:t>
            </a:r>
          </a:p>
          <a:p>
            <a:r>
              <a:rPr lang="en-US" sz="2000" b="1" dirty="0"/>
              <a:t> </a:t>
            </a: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F822434F-AE21-401C-9D8D-5B2EBB8F5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5155672"/>
            <a:ext cx="2481262" cy="1289578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BD55D22F-BE95-413A-ACB9-B57C8331E483}"/>
                  </a:ext>
                </a:extLst>
              </p:cNvPr>
              <p:cNvSpPr/>
              <p:nvPr/>
            </p:nvSpPr>
            <p:spPr>
              <a:xfrm>
                <a:off x="6178550" y="1782774"/>
                <a:ext cx="3663950" cy="790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D55D22F-BE95-413A-ACB9-B57C8331E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50" y="1782774"/>
                <a:ext cx="3663950" cy="790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:\Users\SESA461392\AppData\Local\Microsoft\Windows\INetCache\Content.Word\UMASS_WS_FG.PNG">
            <a:extLst>
              <a:ext uri="{FF2B5EF4-FFF2-40B4-BE49-F238E27FC236}">
                <a16:creationId xmlns:a16="http://schemas.microsoft.com/office/drawing/2014/main" xmlns="" id="{DB35AF04-912B-4E32-999E-5CE85D7B513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60" y="3321050"/>
            <a:ext cx="6938890" cy="416876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xmlns="" id="{865D02AB-B24E-49DE-B866-ABED2EC4735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3550" y="1161072"/>
              <a:ext cx="5721985" cy="22750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06905">
                      <a:extLst>
                        <a:ext uri="{9D8B030D-6E8A-4147-A177-3AD203B41FA5}">
                          <a16:colId xmlns:a16="http://schemas.microsoft.com/office/drawing/2014/main" xmlns="" val="2067344645"/>
                        </a:ext>
                      </a:extLst>
                    </a:gridCol>
                    <a:gridCol w="1907540">
                      <a:extLst>
                        <a:ext uri="{9D8B030D-6E8A-4147-A177-3AD203B41FA5}">
                          <a16:colId xmlns:a16="http://schemas.microsoft.com/office/drawing/2014/main" xmlns="" val="2048847855"/>
                        </a:ext>
                      </a:extLst>
                    </a:gridCol>
                    <a:gridCol w="1907540">
                      <a:extLst>
                        <a:ext uri="{9D8B030D-6E8A-4147-A177-3AD203B41FA5}">
                          <a16:colId xmlns:a16="http://schemas.microsoft.com/office/drawing/2014/main" xmlns="" val="4138807265"/>
                        </a:ext>
                      </a:extLst>
                    </a:gridCol>
                  </a:tblGrid>
                  <a:tr h="275924"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Percentage Difference Range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FFD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CFD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657082745"/>
                      </a:ext>
                    </a:extLst>
                  </a:tr>
                  <a:tr h="51913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No. of Racks (Percentage)</a:t>
                          </a:r>
                          <a:endParaRPr lang="en-US" sz="16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No. of Racks (Percentage)  </a:t>
                          </a:r>
                          <a:endParaRPr lang="en-US" sz="16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3758215914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95 (68%)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107 (77%)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931743392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16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r>
                                  <a:rPr lang="en-US" sz="16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37 (27%)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28 (20%)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762331936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17 (5%)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14 (3%)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449024789"/>
                      </a:ext>
                    </a:extLst>
                  </a:tr>
                  <a:tr h="27592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139 (100%)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139 (100%)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448740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65D02AB-B24E-49DE-B866-ABED2EC473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818615"/>
                  </p:ext>
                </p:extLst>
              </p:nvPr>
            </p:nvGraphicFramePr>
            <p:xfrm>
              <a:off x="463550" y="1161072"/>
              <a:ext cx="5721985" cy="22750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06905">
                      <a:extLst>
                        <a:ext uri="{9D8B030D-6E8A-4147-A177-3AD203B41FA5}">
                          <a16:colId xmlns:a16="http://schemas.microsoft.com/office/drawing/2014/main" val="2067344645"/>
                        </a:ext>
                      </a:extLst>
                    </a:gridCol>
                    <a:gridCol w="1907540">
                      <a:extLst>
                        <a:ext uri="{9D8B030D-6E8A-4147-A177-3AD203B41FA5}">
                          <a16:colId xmlns:a16="http://schemas.microsoft.com/office/drawing/2014/main" val="2048847855"/>
                        </a:ext>
                      </a:extLst>
                    </a:gridCol>
                    <a:gridCol w="1907540">
                      <a:extLst>
                        <a:ext uri="{9D8B030D-6E8A-4147-A177-3AD203B41FA5}">
                          <a16:colId xmlns:a16="http://schemas.microsoft.com/office/drawing/2014/main" val="4138807265"/>
                        </a:ext>
                      </a:extLst>
                    </a:gridCol>
                  </a:tblGrid>
                  <a:tr h="275924"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Percentage Difference Range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FFD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CFD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57082745"/>
                      </a:ext>
                    </a:extLst>
                  </a:tr>
                  <a:tr h="51913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No. of Racks (Percentage)</a:t>
                          </a:r>
                          <a:endParaRPr lang="en-US" sz="16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No. of Racks (Percentage)  </a:t>
                          </a:r>
                          <a:endParaRPr lang="en-US" sz="16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58215914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19" t="-209091" r="-201278" b="-2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95 (68%)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107 (77%)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31743392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19" t="-309091" r="-201278" b="-1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37 (27%)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28 (20%)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2331936"/>
                      </a:ext>
                    </a:extLst>
                  </a:tr>
                  <a:tr h="401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19" t="-409091" r="-201278" b="-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17 (5%)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14 (3%)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49024789"/>
                      </a:ext>
                    </a:extLst>
                  </a:tr>
                  <a:tr h="27592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139 (100%)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2"/>
                              </a:solidFill>
                              <a:effectLst/>
                              <a:latin typeface="Times New Roman" panose="020206030504050203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139 (100%)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487408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54AF424-6B8A-462B-8325-74E0FDBEE745}"/>
              </a:ext>
            </a:extLst>
          </p:cNvPr>
          <p:cNvSpPr/>
          <p:nvPr/>
        </p:nvSpPr>
        <p:spPr>
          <a:xfrm>
            <a:off x="38249" y="4613979"/>
            <a:ext cx="3182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DC Room Airflow</a:t>
            </a:r>
          </a:p>
        </p:txBody>
      </p:sp>
    </p:spTree>
    <p:extLst>
      <p:ext uri="{BB962C8B-B14F-4D97-AF65-F5344CB8AC3E}">
        <p14:creationId xmlns:p14="http://schemas.microsoft.com/office/powerpoint/2010/main" val="34301254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94D30A-DFA1-4B24-9651-E5BA9B249A58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34950" y="0"/>
            <a:ext cx="9836150" cy="900113"/>
          </a:xfrm>
          <a:prstGeom prst="rect">
            <a:avLst/>
          </a:prstGeom>
        </p:spPr>
        <p:txBody>
          <a:bodyPr anchor="ctr"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Bibliography</a:t>
            </a:r>
            <a:endParaRPr lang="en-US" sz="28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8750" y="1187450"/>
            <a:ext cx="9912350" cy="588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kern="0" dirty="0">
                <a:solidFill>
                  <a:schemeClr val="tx2"/>
                </a:solidFill>
                <a:ea typeface="宋体" pitchFamily="2" charset="-122"/>
              </a:rPr>
              <a:t>Zuo, W., Chen, Q. 2009. Real-time or faster-than-real-time simulation of airflow in buildings. Indoor Air 19(1): 33-44.</a:t>
            </a:r>
          </a:p>
          <a:p>
            <a:pPr marL="457200" indent="-457200" algn="l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kern="0" dirty="0">
                <a:solidFill>
                  <a:schemeClr val="tx2"/>
                </a:solidFill>
                <a:ea typeface="宋体" pitchFamily="2" charset="-122"/>
              </a:rPr>
              <a:t>Zuo, W., Chen, Q. 2010. Simulations of air distribution in buildings by FFD on GPU. HVAC&amp;R Research 16(6): 783-796.</a:t>
            </a:r>
          </a:p>
          <a:p>
            <a:pPr marL="457200" indent="-457200" algn="l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kern="0" dirty="0">
                <a:solidFill>
                  <a:schemeClr val="tx2"/>
                </a:solidFill>
                <a:ea typeface="宋体" pitchFamily="2" charset="-122"/>
              </a:rPr>
              <a:t>W. Zuo, M. Wetter, W. Tian, D. Li, M. Jin, Q. Chen 2016. "Coupling Indoor Airflow, HVAC, Control and Building Envelope Heat Transfer in the Modelica Buildings Library.” Journal of Building Performance Simulation, 9(4), pp. 366-381.</a:t>
            </a:r>
          </a:p>
          <a:p>
            <a:pPr marL="457200" indent="-457200" algn="l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kern="0" dirty="0">
                <a:solidFill>
                  <a:schemeClr val="tx2"/>
                </a:solidFill>
                <a:ea typeface="宋体" pitchFamily="2" charset="-122"/>
              </a:rPr>
              <a:t>W. Tian, J.W. </a:t>
            </a:r>
            <a:r>
              <a:rPr lang="en-US" sz="2000" kern="0" dirty="0" err="1">
                <a:solidFill>
                  <a:schemeClr val="tx2"/>
                </a:solidFill>
                <a:ea typeface="宋体" pitchFamily="2" charset="-122"/>
              </a:rPr>
              <a:t>VanGilder</a:t>
            </a:r>
            <a:r>
              <a:rPr lang="en-US" sz="2000" kern="0" dirty="0">
                <a:solidFill>
                  <a:schemeClr val="tx2"/>
                </a:solidFill>
                <a:ea typeface="宋体" pitchFamily="2" charset="-122"/>
              </a:rPr>
              <a:t>, X. Han, C.M. Healey, M.B. Condor, W. Zuo 2019. “A New Fast Fluid Dynamics Model for Data-Center Floor Plenums”. ASHRAE 2019 Winter Conference, January 12-16, Atlanta, GA.</a:t>
            </a:r>
          </a:p>
          <a:p>
            <a:pPr marL="457200" indent="-457200" algn="l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zh-CN" sz="2000" kern="0" dirty="0">
                <a:solidFill>
                  <a:schemeClr val="tx2"/>
                </a:solidFill>
                <a:ea typeface="宋体" pitchFamily="2" charset="-122"/>
                <a:sym typeface="Arial" charset="0"/>
              </a:rPr>
              <a:t>W. Tian, T. A. Sevilla, D. Li, W. Zuo, M. Wetter 2018. "Fast and Self-Learning Indoor Airflow Simulation Based on In Situ Adaptive Tabulation." Journal of Building Performance Simulation, 11(1), pp. 99-112.</a:t>
            </a:r>
          </a:p>
          <a:p>
            <a:pPr marL="457200" indent="-457200" algn="l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sz="2000" dirty="0">
              <a:solidFill>
                <a:schemeClr val="accent1"/>
              </a:solidFill>
            </a:endParaRPr>
          </a:p>
          <a:p>
            <a:pPr lvl="0" algn="l" fontAlgn="auto">
              <a:spcAft>
                <a:spcPts val="0"/>
              </a:spcAft>
              <a:defRPr/>
            </a:pPr>
            <a:r>
              <a:rPr lang="en-US" sz="2000" dirty="0" smtClean="0"/>
              <a:t>Performance </a:t>
            </a:r>
            <a:r>
              <a:rPr lang="en-US" sz="2000" dirty="0"/>
              <a:t>Simulation, 11(1), pp. 99-112.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92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9774830" y="7289932"/>
            <a:ext cx="182563" cy="177800"/>
          </a:xfrm>
        </p:spPr>
        <p:txBody>
          <a:bodyPr/>
          <a:lstStyle/>
          <a:p>
            <a:pPr>
              <a:defRPr/>
            </a:pPr>
            <a:fld id="{EA94D30A-DFA1-4B24-9651-E5BA9B249A58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34950" y="0"/>
            <a:ext cx="9836150" cy="900113"/>
          </a:xfrm>
          <a:prstGeom prst="rect">
            <a:avLst/>
          </a:prstGeom>
        </p:spPr>
        <p:txBody>
          <a:bodyPr anchor="ctr"/>
          <a:lstStyle/>
          <a:p>
            <a:r>
              <a:rPr lang="en-US" sz="3200" dirty="0" smtClean="0"/>
              <a:t>Indoor Environment Modeling Methods</a:t>
            </a:r>
            <a:endParaRPr lang="en-US" sz="32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284880" y="5983239"/>
            <a:ext cx="8526780" cy="2184498"/>
          </a:xfrm>
          <a:prstGeom prst="rect">
            <a:avLst/>
          </a:prstGeom>
          <a:noFill/>
          <a:ln w="19050">
            <a:noFill/>
          </a:ln>
        </p:spPr>
        <p:txBody>
          <a:bodyPr>
            <a:normAutofit/>
          </a:bodyPr>
          <a:lstStyle>
            <a:lvl1pPr marL="423863" indent="-317500" algn="l" rtl="0" eaLnBrk="0" fontAlgn="base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SzPct val="37000"/>
              <a:buChar char="•"/>
              <a:defRPr sz="2800">
                <a:solidFill>
                  <a:srgbClr val="000080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858838" indent="-284163" algn="l" rtl="0" eaLnBrk="0" fontAlgn="base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Symbol" pitchFamily="18" charset="2"/>
              <a:buChar char="−"/>
              <a:defRPr sz="2800">
                <a:solidFill>
                  <a:srgbClr val="000080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1290638" indent="-212725" algn="l" rtl="0" eaLnBrk="0" fontAlgn="base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44000"/>
              <a:buFont typeface="Wingdings" pitchFamily="2" charset="2"/>
              <a:buChar char="l"/>
              <a:defRPr sz="2400">
                <a:solidFill>
                  <a:srgbClr val="000080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1722438" indent="-211138" algn="l" rtl="0" eaLnBrk="0" fontAlgn="base" hangingPunct="0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Symbol" pitchFamily="18" charset="2"/>
              <a:buChar char="−"/>
              <a:defRPr sz="2000">
                <a:solidFill>
                  <a:srgbClr val="000080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2154238" indent="-212725" algn="l" rtl="0" eaLnBrk="0" fontAlgn="base" hangingPunct="0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Clr>
                <a:srgbClr val="000000"/>
              </a:buClr>
              <a:buSzPct val="44000"/>
              <a:buFont typeface="Wingdings" pitchFamily="2" charset="2"/>
              <a:buChar char="l"/>
              <a:defRPr sz="2000">
                <a:solidFill>
                  <a:srgbClr val="000080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2611438" indent="-212725" algn="l" rtl="0" fontAlgn="base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Clr>
                <a:srgbClr val="000000"/>
              </a:buClr>
              <a:buSzPct val="44000"/>
              <a:buFont typeface="Wingdings" charset="2"/>
              <a:buChar char="l"/>
              <a:defRPr sz="2000">
                <a:solidFill>
                  <a:srgbClr val="00008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068638" indent="-212725" algn="l" rtl="0" fontAlgn="base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Clr>
                <a:srgbClr val="000000"/>
              </a:buClr>
              <a:buSzPct val="44000"/>
              <a:buFont typeface="Wingdings" charset="2"/>
              <a:buChar char="l"/>
              <a:defRPr sz="2000">
                <a:solidFill>
                  <a:srgbClr val="00008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525838" indent="-212725" algn="l" rtl="0" fontAlgn="base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Clr>
                <a:srgbClr val="000000"/>
              </a:buClr>
              <a:buSzPct val="44000"/>
              <a:buFont typeface="Wingdings" charset="2"/>
              <a:buChar char="l"/>
              <a:defRPr sz="2000">
                <a:solidFill>
                  <a:srgbClr val="00008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3983038" indent="-212725" algn="l" rtl="0" fontAlgn="base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Clr>
                <a:srgbClr val="000000"/>
              </a:buClr>
              <a:buSzPct val="44000"/>
              <a:buFont typeface="Wingdings" charset="2"/>
              <a:buChar char="l"/>
              <a:defRPr sz="2000">
                <a:solidFill>
                  <a:srgbClr val="00008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106363" indent="0">
              <a:buNone/>
            </a:pPr>
            <a:endParaRPr lang="en-US" sz="2100" kern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25538"/>
            <a:ext cx="18573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Text Box 8"/>
          <p:cNvSpPr txBox="1">
            <a:spLocks noChangeArrowheads="1"/>
          </p:cNvSpPr>
          <p:nvPr/>
        </p:nvSpPr>
        <p:spPr bwMode="auto">
          <a:xfrm>
            <a:off x="6832285" y="5084666"/>
            <a:ext cx="27082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Computational Fluid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Dynamics (CFD)</a:t>
            </a:r>
          </a:p>
        </p:txBody>
      </p:sp>
      <p:sp>
        <p:nvSpPr>
          <p:cNvPr id="236" name="Text Box 9"/>
          <p:cNvSpPr txBox="1">
            <a:spLocks noChangeArrowheads="1"/>
          </p:cNvSpPr>
          <p:nvPr/>
        </p:nvSpPr>
        <p:spPr bwMode="auto">
          <a:xfrm>
            <a:off x="2314575" y="1100138"/>
            <a:ext cx="2157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Multizone Model</a:t>
            </a:r>
          </a:p>
        </p:txBody>
      </p:sp>
      <p:pic>
        <p:nvPicPr>
          <p:cNvPr id="23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60" y="5175153"/>
            <a:ext cx="18002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Text Box 11"/>
          <p:cNvSpPr txBox="1">
            <a:spLocks noChangeArrowheads="1"/>
          </p:cNvSpPr>
          <p:nvPr/>
        </p:nvSpPr>
        <p:spPr bwMode="auto">
          <a:xfrm>
            <a:off x="2608263" y="1406525"/>
            <a:ext cx="2879725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 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Little Information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Accuracy (Very Poor)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 Very 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Fast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zh-CN" altLang="en-US" sz="2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9" name="Text Box 12"/>
          <p:cNvSpPr txBox="1">
            <a:spLocks noChangeArrowheads="1"/>
          </p:cNvSpPr>
          <p:nvPr/>
        </p:nvSpPr>
        <p:spPr bwMode="auto">
          <a:xfrm>
            <a:off x="6895785" y="5726016"/>
            <a:ext cx="28527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J"/>
              <a:tabLst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Rich Information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J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Accuracy (Excellent)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 Very 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Slow</a:t>
            </a:r>
          </a:p>
        </p:txBody>
      </p:sp>
      <p:grpSp>
        <p:nvGrpSpPr>
          <p:cNvPr id="240" name="Group 13"/>
          <p:cNvGrpSpPr>
            <a:grpSpLocks/>
          </p:cNvGrpSpPr>
          <p:nvPr/>
        </p:nvGrpSpPr>
        <p:grpSpPr bwMode="auto">
          <a:xfrm>
            <a:off x="3410517" y="2832052"/>
            <a:ext cx="5543550" cy="1900237"/>
            <a:chOff x="1973" y="1689"/>
            <a:chExt cx="3492" cy="1197"/>
          </a:xfrm>
        </p:grpSpPr>
        <p:sp>
          <p:nvSpPr>
            <p:cNvPr id="241" name="Text Box 14"/>
            <p:cNvSpPr txBox="1">
              <a:spLocks noChangeArrowheads="1"/>
            </p:cNvSpPr>
            <p:nvPr/>
          </p:nvSpPr>
          <p:spPr bwMode="auto">
            <a:xfrm>
              <a:off x="3108" y="1689"/>
              <a:ext cx="235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New Model</a:t>
              </a:r>
            </a:p>
          </p:txBody>
        </p:sp>
        <p:pic>
          <p:nvPicPr>
            <p:cNvPr id="242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" y="1734"/>
              <a:ext cx="1170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Rectangle 16"/>
            <p:cNvSpPr>
              <a:spLocks noChangeArrowheads="1"/>
            </p:cNvSpPr>
            <p:nvPr/>
          </p:nvSpPr>
          <p:spPr bwMode="auto">
            <a:xfrm>
              <a:off x="2459" y="2727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4" name="Rectangle 17"/>
            <p:cNvSpPr>
              <a:spLocks noChangeArrowheads="1"/>
            </p:cNvSpPr>
            <p:nvPr/>
          </p:nvSpPr>
          <p:spPr bwMode="auto">
            <a:xfrm>
              <a:off x="2401" y="2727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" name="Rectangle 18"/>
            <p:cNvSpPr>
              <a:spLocks noChangeArrowheads="1"/>
            </p:cNvSpPr>
            <p:nvPr/>
          </p:nvSpPr>
          <p:spPr bwMode="auto">
            <a:xfrm>
              <a:off x="2343" y="2727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" name="Rectangle 19"/>
            <p:cNvSpPr>
              <a:spLocks noChangeArrowheads="1"/>
            </p:cNvSpPr>
            <p:nvPr/>
          </p:nvSpPr>
          <p:spPr bwMode="auto">
            <a:xfrm>
              <a:off x="2286" y="2727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7" name="Rectangle 20"/>
            <p:cNvSpPr>
              <a:spLocks noChangeArrowheads="1"/>
            </p:cNvSpPr>
            <p:nvPr/>
          </p:nvSpPr>
          <p:spPr bwMode="auto">
            <a:xfrm>
              <a:off x="2228" y="2727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8" name="Rectangle 21"/>
            <p:cNvSpPr>
              <a:spLocks noChangeArrowheads="1"/>
            </p:cNvSpPr>
            <p:nvPr/>
          </p:nvSpPr>
          <p:spPr bwMode="auto">
            <a:xfrm>
              <a:off x="2170" y="2727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9" name="Rectangle 22"/>
            <p:cNvSpPr>
              <a:spLocks noChangeArrowheads="1"/>
            </p:cNvSpPr>
            <p:nvPr/>
          </p:nvSpPr>
          <p:spPr bwMode="auto">
            <a:xfrm>
              <a:off x="2459" y="2673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0" name="Rectangle 23"/>
            <p:cNvSpPr>
              <a:spLocks noChangeArrowheads="1"/>
            </p:cNvSpPr>
            <p:nvPr/>
          </p:nvSpPr>
          <p:spPr bwMode="auto">
            <a:xfrm>
              <a:off x="2401" y="2673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1" name="Rectangle 24"/>
            <p:cNvSpPr>
              <a:spLocks noChangeArrowheads="1"/>
            </p:cNvSpPr>
            <p:nvPr/>
          </p:nvSpPr>
          <p:spPr bwMode="auto">
            <a:xfrm>
              <a:off x="2343" y="2673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2" name="Rectangle 25"/>
            <p:cNvSpPr>
              <a:spLocks noChangeArrowheads="1"/>
            </p:cNvSpPr>
            <p:nvPr/>
          </p:nvSpPr>
          <p:spPr bwMode="auto">
            <a:xfrm>
              <a:off x="2286" y="2673"/>
              <a:ext cx="57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3" name="Rectangle 26"/>
            <p:cNvSpPr>
              <a:spLocks noChangeArrowheads="1"/>
            </p:cNvSpPr>
            <p:nvPr/>
          </p:nvSpPr>
          <p:spPr bwMode="auto">
            <a:xfrm>
              <a:off x="2228" y="2673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4" name="Rectangle 27"/>
            <p:cNvSpPr>
              <a:spLocks noChangeArrowheads="1"/>
            </p:cNvSpPr>
            <p:nvPr/>
          </p:nvSpPr>
          <p:spPr bwMode="auto">
            <a:xfrm>
              <a:off x="2170" y="2673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5" name="Rectangle 28"/>
            <p:cNvSpPr>
              <a:spLocks noChangeArrowheads="1"/>
            </p:cNvSpPr>
            <p:nvPr/>
          </p:nvSpPr>
          <p:spPr bwMode="auto">
            <a:xfrm>
              <a:off x="2459" y="2616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" name="Rectangle 29"/>
            <p:cNvSpPr>
              <a:spLocks noChangeArrowheads="1"/>
            </p:cNvSpPr>
            <p:nvPr/>
          </p:nvSpPr>
          <p:spPr bwMode="auto">
            <a:xfrm>
              <a:off x="2401" y="2616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7" name="Rectangle 30"/>
            <p:cNvSpPr>
              <a:spLocks noChangeArrowheads="1"/>
            </p:cNvSpPr>
            <p:nvPr/>
          </p:nvSpPr>
          <p:spPr bwMode="auto">
            <a:xfrm>
              <a:off x="2343" y="2616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8" name="Rectangle 31"/>
            <p:cNvSpPr>
              <a:spLocks noChangeArrowheads="1"/>
            </p:cNvSpPr>
            <p:nvPr/>
          </p:nvSpPr>
          <p:spPr bwMode="auto">
            <a:xfrm>
              <a:off x="2286" y="2616"/>
              <a:ext cx="57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9" name="Rectangle 32"/>
            <p:cNvSpPr>
              <a:spLocks noChangeArrowheads="1"/>
            </p:cNvSpPr>
            <p:nvPr/>
          </p:nvSpPr>
          <p:spPr bwMode="auto">
            <a:xfrm>
              <a:off x="2228" y="2616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0" name="Rectangle 33"/>
            <p:cNvSpPr>
              <a:spLocks noChangeArrowheads="1"/>
            </p:cNvSpPr>
            <p:nvPr/>
          </p:nvSpPr>
          <p:spPr bwMode="auto">
            <a:xfrm>
              <a:off x="2170" y="2616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1" name="Rectangle 34"/>
            <p:cNvSpPr>
              <a:spLocks noChangeArrowheads="1"/>
            </p:cNvSpPr>
            <p:nvPr/>
          </p:nvSpPr>
          <p:spPr bwMode="auto">
            <a:xfrm>
              <a:off x="2459" y="2562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2" name="Rectangle 35"/>
            <p:cNvSpPr>
              <a:spLocks noChangeArrowheads="1"/>
            </p:cNvSpPr>
            <p:nvPr/>
          </p:nvSpPr>
          <p:spPr bwMode="auto">
            <a:xfrm>
              <a:off x="2401" y="2562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3" name="Rectangle 36"/>
            <p:cNvSpPr>
              <a:spLocks noChangeArrowheads="1"/>
            </p:cNvSpPr>
            <p:nvPr/>
          </p:nvSpPr>
          <p:spPr bwMode="auto">
            <a:xfrm>
              <a:off x="2343" y="2562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4" name="Rectangle 37"/>
            <p:cNvSpPr>
              <a:spLocks noChangeArrowheads="1"/>
            </p:cNvSpPr>
            <p:nvPr/>
          </p:nvSpPr>
          <p:spPr bwMode="auto">
            <a:xfrm>
              <a:off x="2286" y="2562"/>
              <a:ext cx="57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5" name="Rectangle 38"/>
            <p:cNvSpPr>
              <a:spLocks noChangeArrowheads="1"/>
            </p:cNvSpPr>
            <p:nvPr/>
          </p:nvSpPr>
          <p:spPr bwMode="auto">
            <a:xfrm>
              <a:off x="2228" y="2562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" name="Rectangle 39"/>
            <p:cNvSpPr>
              <a:spLocks noChangeArrowheads="1"/>
            </p:cNvSpPr>
            <p:nvPr/>
          </p:nvSpPr>
          <p:spPr bwMode="auto">
            <a:xfrm>
              <a:off x="2170" y="2562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7" name="Rectangle 40"/>
            <p:cNvSpPr>
              <a:spLocks noChangeArrowheads="1"/>
            </p:cNvSpPr>
            <p:nvPr/>
          </p:nvSpPr>
          <p:spPr bwMode="auto">
            <a:xfrm>
              <a:off x="2459" y="2506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8" name="Rectangle 41"/>
            <p:cNvSpPr>
              <a:spLocks noChangeArrowheads="1"/>
            </p:cNvSpPr>
            <p:nvPr/>
          </p:nvSpPr>
          <p:spPr bwMode="auto">
            <a:xfrm>
              <a:off x="2401" y="2506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9" name="Rectangle 42"/>
            <p:cNvSpPr>
              <a:spLocks noChangeArrowheads="1"/>
            </p:cNvSpPr>
            <p:nvPr/>
          </p:nvSpPr>
          <p:spPr bwMode="auto">
            <a:xfrm>
              <a:off x="2343" y="2506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0" name="Rectangle 43"/>
            <p:cNvSpPr>
              <a:spLocks noChangeArrowheads="1"/>
            </p:cNvSpPr>
            <p:nvPr/>
          </p:nvSpPr>
          <p:spPr bwMode="auto">
            <a:xfrm>
              <a:off x="2286" y="2506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1" name="Rectangle 44"/>
            <p:cNvSpPr>
              <a:spLocks noChangeArrowheads="1"/>
            </p:cNvSpPr>
            <p:nvPr/>
          </p:nvSpPr>
          <p:spPr bwMode="auto">
            <a:xfrm>
              <a:off x="2228" y="2506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2" name="Rectangle 45"/>
            <p:cNvSpPr>
              <a:spLocks noChangeArrowheads="1"/>
            </p:cNvSpPr>
            <p:nvPr/>
          </p:nvSpPr>
          <p:spPr bwMode="auto">
            <a:xfrm>
              <a:off x="2170" y="2506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3" name="Line 46"/>
            <p:cNvSpPr>
              <a:spLocks noChangeShapeType="1"/>
            </p:cNvSpPr>
            <p:nvPr/>
          </p:nvSpPr>
          <p:spPr bwMode="auto">
            <a:xfrm>
              <a:off x="2170" y="2506"/>
              <a:ext cx="34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4" name="Line 47"/>
            <p:cNvSpPr>
              <a:spLocks noChangeShapeType="1"/>
            </p:cNvSpPr>
            <p:nvPr/>
          </p:nvSpPr>
          <p:spPr bwMode="auto">
            <a:xfrm>
              <a:off x="2170" y="2562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5" name="Line 48"/>
            <p:cNvSpPr>
              <a:spLocks noChangeShapeType="1"/>
            </p:cNvSpPr>
            <p:nvPr/>
          </p:nvSpPr>
          <p:spPr bwMode="auto">
            <a:xfrm>
              <a:off x="2170" y="2616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" name="Line 49"/>
            <p:cNvSpPr>
              <a:spLocks noChangeShapeType="1"/>
            </p:cNvSpPr>
            <p:nvPr/>
          </p:nvSpPr>
          <p:spPr bwMode="auto">
            <a:xfrm>
              <a:off x="2170" y="2673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7" name="Line 50"/>
            <p:cNvSpPr>
              <a:spLocks noChangeShapeType="1"/>
            </p:cNvSpPr>
            <p:nvPr/>
          </p:nvSpPr>
          <p:spPr bwMode="auto">
            <a:xfrm>
              <a:off x="2170" y="2727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8" name="Line 51"/>
            <p:cNvSpPr>
              <a:spLocks noChangeShapeType="1"/>
            </p:cNvSpPr>
            <p:nvPr/>
          </p:nvSpPr>
          <p:spPr bwMode="auto">
            <a:xfrm>
              <a:off x="2170" y="2783"/>
              <a:ext cx="34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9" name="Line 52"/>
            <p:cNvSpPr>
              <a:spLocks noChangeShapeType="1"/>
            </p:cNvSpPr>
            <p:nvPr/>
          </p:nvSpPr>
          <p:spPr bwMode="auto">
            <a:xfrm>
              <a:off x="2170" y="2506"/>
              <a:ext cx="0" cy="27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0" name="Line 53"/>
            <p:cNvSpPr>
              <a:spLocks noChangeShapeType="1"/>
            </p:cNvSpPr>
            <p:nvPr/>
          </p:nvSpPr>
          <p:spPr bwMode="auto">
            <a:xfrm>
              <a:off x="2228" y="250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1" name="Line 54"/>
            <p:cNvSpPr>
              <a:spLocks noChangeShapeType="1"/>
            </p:cNvSpPr>
            <p:nvPr/>
          </p:nvSpPr>
          <p:spPr bwMode="auto">
            <a:xfrm>
              <a:off x="2286" y="250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2" name="Line 55"/>
            <p:cNvSpPr>
              <a:spLocks noChangeShapeType="1"/>
            </p:cNvSpPr>
            <p:nvPr/>
          </p:nvSpPr>
          <p:spPr bwMode="auto">
            <a:xfrm>
              <a:off x="2343" y="250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3" name="Line 56"/>
            <p:cNvSpPr>
              <a:spLocks noChangeShapeType="1"/>
            </p:cNvSpPr>
            <p:nvPr/>
          </p:nvSpPr>
          <p:spPr bwMode="auto">
            <a:xfrm>
              <a:off x="2401" y="250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4" name="Line 57"/>
            <p:cNvSpPr>
              <a:spLocks noChangeShapeType="1"/>
            </p:cNvSpPr>
            <p:nvPr/>
          </p:nvSpPr>
          <p:spPr bwMode="auto">
            <a:xfrm>
              <a:off x="2459" y="250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5" name="Line 58"/>
            <p:cNvSpPr>
              <a:spLocks noChangeShapeType="1"/>
            </p:cNvSpPr>
            <p:nvPr/>
          </p:nvSpPr>
          <p:spPr bwMode="auto">
            <a:xfrm>
              <a:off x="2517" y="2506"/>
              <a:ext cx="0" cy="27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6" name="Text Box 59"/>
            <p:cNvSpPr txBox="1">
              <a:spLocks noChangeArrowheads="1"/>
            </p:cNvSpPr>
            <p:nvPr/>
          </p:nvSpPr>
          <p:spPr bwMode="auto">
            <a:xfrm>
              <a:off x="3198" y="1945"/>
              <a:ext cx="1538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Wingdings" panose="05000000000000000000" pitchFamily="2" charset="2"/>
                </a:rPr>
                <a:t> </a:t>
              </a: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Rich Information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J"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Wingdings" panose="05000000000000000000" pitchFamily="2" charset="2"/>
                </a:rPr>
                <a:t> Accuracy (Good) 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J"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Fast</a:t>
              </a:r>
              <a:endPara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endParaRPr>
            </a:p>
          </p:txBody>
        </p:sp>
        <p:sp>
          <p:nvSpPr>
            <p:cNvPr id="287" name="Line 60"/>
            <p:cNvSpPr>
              <a:spLocks noChangeShapeType="1"/>
            </p:cNvSpPr>
            <p:nvPr/>
          </p:nvSpPr>
          <p:spPr bwMode="auto">
            <a:xfrm>
              <a:off x="2166" y="2756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8" name="Line 61"/>
            <p:cNvSpPr>
              <a:spLocks noChangeShapeType="1"/>
            </p:cNvSpPr>
            <p:nvPr/>
          </p:nvSpPr>
          <p:spPr bwMode="auto">
            <a:xfrm>
              <a:off x="2163" y="2701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9" name="Line 62"/>
            <p:cNvSpPr>
              <a:spLocks noChangeShapeType="1"/>
            </p:cNvSpPr>
            <p:nvPr/>
          </p:nvSpPr>
          <p:spPr bwMode="auto">
            <a:xfrm>
              <a:off x="2166" y="2647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0" name="Line 63"/>
            <p:cNvSpPr>
              <a:spLocks noChangeShapeType="1"/>
            </p:cNvSpPr>
            <p:nvPr/>
          </p:nvSpPr>
          <p:spPr bwMode="auto">
            <a:xfrm>
              <a:off x="2170" y="2590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1" name="Line 64"/>
            <p:cNvSpPr>
              <a:spLocks noChangeShapeType="1"/>
            </p:cNvSpPr>
            <p:nvPr/>
          </p:nvSpPr>
          <p:spPr bwMode="auto">
            <a:xfrm>
              <a:off x="2163" y="2535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2" name="Line 65"/>
            <p:cNvSpPr>
              <a:spLocks noChangeShapeType="1"/>
            </p:cNvSpPr>
            <p:nvPr/>
          </p:nvSpPr>
          <p:spPr bwMode="auto">
            <a:xfrm>
              <a:off x="2200" y="251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3" name="Line 66"/>
            <p:cNvSpPr>
              <a:spLocks noChangeShapeType="1"/>
            </p:cNvSpPr>
            <p:nvPr/>
          </p:nvSpPr>
          <p:spPr bwMode="auto">
            <a:xfrm>
              <a:off x="2260" y="2514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4" name="Line 67"/>
            <p:cNvSpPr>
              <a:spLocks noChangeShapeType="1"/>
            </p:cNvSpPr>
            <p:nvPr/>
          </p:nvSpPr>
          <p:spPr bwMode="auto">
            <a:xfrm>
              <a:off x="2315" y="251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5" name="Line 68"/>
            <p:cNvSpPr>
              <a:spLocks noChangeShapeType="1"/>
            </p:cNvSpPr>
            <p:nvPr/>
          </p:nvSpPr>
          <p:spPr bwMode="auto">
            <a:xfrm>
              <a:off x="2372" y="250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6" name="Line 69"/>
            <p:cNvSpPr>
              <a:spLocks noChangeShapeType="1"/>
            </p:cNvSpPr>
            <p:nvPr/>
          </p:nvSpPr>
          <p:spPr bwMode="auto">
            <a:xfrm>
              <a:off x="2430" y="250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" name="Line 70"/>
            <p:cNvSpPr>
              <a:spLocks noChangeShapeType="1"/>
            </p:cNvSpPr>
            <p:nvPr/>
          </p:nvSpPr>
          <p:spPr bwMode="auto">
            <a:xfrm>
              <a:off x="2490" y="251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8" name="Rectangle 71"/>
            <p:cNvSpPr>
              <a:spLocks noChangeArrowheads="1"/>
            </p:cNvSpPr>
            <p:nvPr/>
          </p:nvSpPr>
          <p:spPr bwMode="auto">
            <a:xfrm>
              <a:off x="2870" y="273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9" name="Rectangle 72"/>
            <p:cNvSpPr>
              <a:spLocks noChangeArrowheads="1"/>
            </p:cNvSpPr>
            <p:nvPr/>
          </p:nvSpPr>
          <p:spPr bwMode="auto">
            <a:xfrm>
              <a:off x="2812" y="273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0" name="Rectangle 73"/>
            <p:cNvSpPr>
              <a:spLocks noChangeArrowheads="1"/>
            </p:cNvSpPr>
            <p:nvPr/>
          </p:nvSpPr>
          <p:spPr bwMode="auto">
            <a:xfrm>
              <a:off x="2754" y="273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1" name="Rectangle 74"/>
            <p:cNvSpPr>
              <a:spLocks noChangeArrowheads="1"/>
            </p:cNvSpPr>
            <p:nvPr/>
          </p:nvSpPr>
          <p:spPr bwMode="auto">
            <a:xfrm>
              <a:off x="2697" y="2732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2" name="Rectangle 75"/>
            <p:cNvSpPr>
              <a:spLocks noChangeArrowheads="1"/>
            </p:cNvSpPr>
            <p:nvPr/>
          </p:nvSpPr>
          <p:spPr bwMode="auto">
            <a:xfrm>
              <a:off x="2639" y="273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3" name="Rectangle 76"/>
            <p:cNvSpPr>
              <a:spLocks noChangeArrowheads="1"/>
            </p:cNvSpPr>
            <p:nvPr/>
          </p:nvSpPr>
          <p:spPr bwMode="auto">
            <a:xfrm>
              <a:off x="2581" y="273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4" name="Rectangle 77"/>
            <p:cNvSpPr>
              <a:spLocks noChangeArrowheads="1"/>
            </p:cNvSpPr>
            <p:nvPr/>
          </p:nvSpPr>
          <p:spPr bwMode="auto">
            <a:xfrm>
              <a:off x="2870" y="267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5" name="Rectangle 78"/>
            <p:cNvSpPr>
              <a:spLocks noChangeArrowheads="1"/>
            </p:cNvSpPr>
            <p:nvPr/>
          </p:nvSpPr>
          <p:spPr bwMode="auto">
            <a:xfrm>
              <a:off x="2812" y="267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6" name="Rectangle 79"/>
            <p:cNvSpPr>
              <a:spLocks noChangeArrowheads="1"/>
            </p:cNvSpPr>
            <p:nvPr/>
          </p:nvSpPr>
          <p:spPr bwMode="auto">
            <a:xfrm>
              <a:off x="2754" y="267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" name="Rectangle 80"/>
            <p:cNvSpPr>
              <a:spLocks noChangeArrowheads="1"/>
            </p:cNvSpPr>
            <p:nvPr/>
          </p:nvSpPr>
          <p:spPr bwMode="auto">
            <a:xfrm>
              <a:off x="2697" y="2678"/>
              <a:ext cx="57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" name="Rectangle 81"/>
            <p:cNvSpPr>
              <a:spLocks noChangeArrowheads="1"/>
            </p:cNvSpPr>
            <p:nvPr/>
          </p:nvSpPr>
          <p:spPr bwMode="auto">
            <a:xfrm>
              <a:off x="2639" y="267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9" name="Rectangle 82"/>
            <p:cNvSpPr>
              <a:spLocks noChangeArrowheads="1"/>
            </p:cNvSpPr>
            <p:nvPr/>
          </p:nvSpPr>
          <p:spPr bwMode="auto">
            <a:xfrm>
              <a:off x="2581" y="267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0" name="Rectangle 83"/>
            <p:cNvSpPr>
              <a:spLocks noChangeArrowheads="1"/>
            </p:cNvSpPr>
            <p:nvPr/>
          </p:nvSpPr>
          <p:spPr bwMode="auto">
            <a:xfrm>
              <a:off x="2870" y="262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" name="Rectangle 84"/>
            <p:cNvSpPr>
              <a:spLocks noChangeArrowheads="1"/>
            </p:cNvSpPr>
            <p:nvPr/>
          </p:nvSpPr>
          <p:spPr bwMode="auto">
            <a:xfrm>
              <a:off x="2812" y="262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2" name="Rectangle 85"/>
            <p:cNvSpPr>
              <a:spLocks noChangeArrowheads="1"/>
            </p:cNvSpPr>
            <p:nvPr/>
          </p:nvSpPr>
          <p:spPr bwMode="auto">
            <a:xfrm>
              <a:off x="2754" y="262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3" name="Rectangle 86"/>
            <p:cNvSpPr>
              <a:spLocks noChangeArrowheads="1"/>
            </p:cNvSpPr>
            <p:nvPr/>
          </p:nvSpPr>
          <p:spPr bwMode="auto">
            <a:xfrm>
              <a:off x="2697" y="2621"/>
              <a:ext cx="57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4" name="Rectangle 87"/>
            <p:cNvSpPr>
              <a:spLocks noChangeArrowheads="1"/>
            </p:cNvSpPr>
            <p:nvPr/>
          </p:nvSpPr>
          <p:spPr bwMode="auto">
            <a:xfrm>
              <a:off x="2639" y="262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5" name="Rectangle 88"/>
            <p:cNvSpPr>
              <a:spLocks noChangeArrowheads="1"/>
            </p:cNvSpPr>
            <p:nvPr/>
          </p:nvSpPr>
          <p:spPr bwMode="auto">
            <a:xfrm>
              <a:off x="2581" y="262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6" name="Rectangle 89"/>
            <p:cNvSpPr>
              <a:spLocks noChangeArrowheads="1"/>
            </p:cNvSpPr>
            <p:nvPr/>
          </p:nvSpPr>
          <p:spPr bwMode="auto">
            <a:xfrm>
              <a:off x="2870" y="256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" name="Rectangle 90"/>
            <p:cNvSpPr>
              <a:spLocks noChangeArrowheads="1"/>
            </p:cNvSpPr>
            <p:nvPr/>
          </p:nvSpPr>
          <p:spPr bwMode="auto">
            <a:xfrm>
              <a:off x="2812" y="256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" name="Rectangle 91"/>
            <p:cNvSpPr>
              <a:spLocks noChangeArrowheads="1"/>
            </p:cNvSpPr>
            <p:nvPr/>
          </p:nvSpPr>
          <p:spPr bwMode="auto">
            <a:xfrm>
              <a:off x="2754" y="256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9" name="Rectangle 92"/>
            <p:cNvSpPr>
              <a:spLocks noChangeArrowheads="1"/>
            </p:cNvSpPr>
            <p:nvPr/>
          </p:nvSpPr>
          <p:spPr bwMode="auto">
            <a:xfrm>
              <a:off x="2697" y="2567"/>
              <a:ext cx="57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0" name="Rectangle 93"/>
            <p:cNvSpPr>
              <a:spLocks noChangeArrowheads="1"/>
            </p:cNvSpPr>
            <p:nvPr/>
          </p:nvSpPr>
          <p:spPr bwMode="auto">
            <a:xfrm>
              <a:off x="2639" y="256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1" name="Rectangle 94"/>
            <p:cNvSpPr>
              <a:spLocks noChangeArrowheads="1"/>
            </p:cNvSpPr>
            <p:nvPr/>
          </p:nvSpPr>
          <p:spPr bwMode="auto">
            <a:xfrm>
              <a:off x="2581" y="256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2" name="Rectangle 95"/>
            <p:cNvSpPr>
              <a:spLocks noChangeArrowheads="1"/>
            </p:cNvSpPr>
            <p:nvPr/>
          </p:nvSpPr>
          <p:spPr bwMode="auto">
            <a:xfrm>
              <a:off x="2870" y="251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3" name="Rectangle 96"/>
            <p:cNvSpPr>
              <a:spLocks noChangeArrowheads="1"/>
            </p:cNvSpPr>
            <p:nvPr/>
          </p:nvSpPr>
          <p:spPr bwMode="auto">
            <a:xfrm>
              <a:off x="2812" y="251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4" name="Rectangle 97"/>
            <p:cNvSpPr>
              <a:spLocks noChangeArrowheads="1"/>
            </p:cNvSpPr>
            <p:nvPr/>
          </p:nvSpPr>
          <p:spPr bwMode="auto">
            <a:xfrm>
              <a:off x="2754" y="251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5" name="Rectangle 98"/>
            <p:cNvSpPr>
              <a:spLocks noChangeArrowheads="1"/>
            </p:cNvSpPr>
            <p:nvPr/>
          </p:nvSpPr>
          <p:spPr bwMode="auto">
            <a:xfrm>
              <a:off x="2697" y="2511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6" name="Rectangle 99"/>
            <p:cNvSpPr>
              <a:spLocks noChangeArrowheads="1"/>
            </p:cNvSpPr>
            <p:nvPr/>
          </p:nvSpPr>
          <p:spPr bwMode="auto">
            <a:xfrm>
              <a:off x="2639" y="251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" name="Rectangle 100"/>
            <p:cNvSpPr>
              <a:spLocks noChangeArrowheads="1"/>
            </p:cNvSpPr>
            <p:nvPr/>
          </p:nvSpPr>
          <p:spPr bwMode="auto">
            <a:xfrm>
              <a:off x="2581" y="251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" name="Line 101"/>
            <p:cNvSpPr>
              <a:spLocks noChangeShapeType="1"/>
            </p:cNvSpPr>
            <p:nvPr/>
          </p:nvSpPr>
          <p:spPr bwMode="auto">
            <a:xfrm>
              <a:off x="2581" y="2511"/>
              <a:ext cx="34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9" name="Line 102"/>
            <p:cNvSpPr>
              <a:spLocks noChangeShapeType="1"/>
            </p:cNvSpPr>
            <p:nvPr/>
          </p:nvSpPr>
          <p:spPr bwMode="auto">
            <a:xfrm>
              <a:off x="2581" y="2567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0" name="Line 103"/>
            <p:cNvSpPr>
              <a:spLocks noChangeShapeType="1"/>
            </p:cNvSpPr>
            <p:nvPr/>
          </p:nvSpPr>
          <p:spPr bwMode="auto">
            <a:xfrm>
              <a:off x="2581" y="2621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1" name="Line 104"/>
            <p:cNvSpPr>
              <a:spLocks noChangeShapeType="1"/>
            </p:cNvSpPr>
            <p:nvPr/>
          </p:nvSpPr>
          <p:spPr bwMode="auto">
            <a:xfrm>
              <a:off x="2581" y="2678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2" name="Line 105"/>
            <p:cNvSpPr>
              <a:spLocks noChangeShapeType="1"/>
            </p:cNvSpPr>
            <p:nvPr/>
          </p:nvSpPr>
          <p:spPr bwMode="auto">
            <a:xfrm>
              <a:off x="2581" y="2732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3" name="Line 106"/>
            <p:cNvSpPr>
              <a:spLocks noChangeShapeType="1"/>
            </p:cNvSpPr>
            <p:nvPr/>
          </p:nvSpPr>
          <p:spPr bwMode="auto">
            <a:xfrm>
              <a:off x="2581" y="2788"/>
              <a:ext cx="34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4" name="Line 107"/>
            <p:cNvSpPr>
              <a:spLocks noChangeShapeType="1"/>
            </p:cNvSpPr>
            <p:nvPr/>
          </p:nvSpPr>
          <p:spPr bwMode="auto">
            <a:xfrm>
              <a:off x="2581" y="2511"/>
              <a:ext cx="0" cy="27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5" name="Line 108"/>
            <p:cNvSpPr>
              <a:spLocks noChangeShapeType="1"/>
            </p:cNvSpPr>
            <p:nvPr/>
          </p:nvSpPr>
          <p:spPr bwMode="auto">
            <a:xfrm>
              <a:off x="2639" y="251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6" name="Line 109"/>
            <p:cNvSpPr>
              <a:spLocks noChangeShapeType="1"/>
            </p:cNvSpPr>
            <p:nvPr/>
          </p:nvSpPr>
          <p:spPr bwMode="auto">
            <a:xfrm>
              <a:off x="2697" y="251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7" name="Line 110"/>
            <p:cNvSpPr>
              <a:spLocks noChangeShapeType="1"/>
            </p:cNvSpPr>
            <p:nvPr/>
          </p:nvSpPr>
          <p:spPr bwMode="auto">
            <a:xfrm>
              <a:off x="2754" y="251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" name="Line 111"/>
            <p:cNvSpPr>
              <a:spLocks noChangeShapeType="1"/>
            </p:cNvSpPr>
            <p:nvPr/>
          </p:nvSpPr>
          <p:spPr bwMode="auto">
            <a:xfrm>
              <a:off x="2812" y="251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9" name="Line 112"/>
            <p:cNvSpPr>
              <a:spLocks noChangeShapeType="1"/>
            </p:cNvSpPr>
            <p:nvPr/>
          </p:nvSpPr>
          <p:spPr bwMode="auto">
            <a:xfrm>
              <a:off x="2870" y="251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0" name="Line 113"/>
            <p:cNvSpPr>
              <a:spLocks noChangeShapeType="1"/>
            </p:cNvSpPr>
            <p:nvPr/>
          </p:nvSpPr>
          <p:spPr bwMode="auto">
            <a:xfrm>
              <a:off x="2928" y="2511"/>
              <a:ext cx="0" cy="27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1" name="Line 114"/>
            <p:cNvSpPr>
              <a:spLocks noChangeShapeType="1"/>
            </p:cNvSpPr>
            <p:nvPr/>
          </p:nvSpPr>
          <p:spPr bwMode="auto">
            <a:xfrm>
              <a:off x="2577" y="2761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2" name="Line 115"/>
            <p:cNvSpPr>
              <a:spLocks noChangeShapeType="1"/>
            </p:cNvSpPr>
            <p:nvPr/>
          </p:nvSpPr>
          <p:spPr bwMode="auto">
            <a:xfrm>
              <a:off x="2574" y="2706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3" name="Line 116"/>
            <p:cNvSpPr>
              <a:spLocks noChangeShapeType="1"/>
            </p:cNvSpPr>
            <p:nvPr/>
          </p:nvSpPr>
          <p:spPr bwMode="auto">
            <a:xfrm>
              <a:off x="2577" y="2652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4" name="Line 117"/>
            <p:cNvSpPr>
              <a:spLocks noChangeShapeType="1"/>
            </p:cNvSpPr>
            <p:nvPr/>
          </p:nvSpPr>
          <p:spPr bwMode="auto">
            <a:xfrm>
              <a:off x="2581" y="2595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5" name="Line 118"/>
            <p:cNvSpPr>
              <a:spLocks noChangeShapeType="1"/>
            </p:cNvSpPr>
            <p:nvPr/>
          </p:nvSpPr>
          <p:spPr bwMode="auto">
            <a:xfrm>
              <a:off x="2574" y="2540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6" name="Line 119"/>
            <p:cNvSpPr>
              <a:spLocks noChangeShapeType="1"/>
            </p:cNvSpPr>
            <p:nvPr/>
          </p:nvSpPr>
          <p:spPr bwMode="auto">
            <a:xfrm>
              <a:off x="2611" y="251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7" name="Line 120"/>
            <p:cNvSpPr>
              <a:spLocks noChangeShapeType="1"/>
            </p:cNvSpPr>
            <p:nvPr/>
          </p:nvSpPr>
          <p:spPr bwMode="auto">
            <a:xfrm>
              <a:off x="2671" y="251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" name="Line 121"/>
            <p:cNvSpPr>
              <a:spLocks noChangeShapeType="1"/>
            </p:cNvSpPr>
            <p:nvPr/>
          </p:nvSpPr>
          <p:spPr bwMode="auto">
            <a:xfrm>
              <a:off x="2726" y="251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9" name="Line 122"/>
            <p:cNvSpPr>
              <a:spLocks noChangeShapeType="1"/>
            </p:cNvSpPr>
            <p:nvPr/>
          </p:nvSpPr>
          <p:spPr bwMode="auto">
            <a:xfrm>
              <a:off x="2783" y="251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0" name="Line 123"/>
            <p:cNvSpPr>
              <a:spLocks noChangeShapeType="1"/>
            </p:cNvSpPr>
            <p:nvPr/>
          </p:nvSpPr>
          <p:spPr bwMode="auto">
            <a:xfrm>
              <a:off x="2841" y="2514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1" name="Line 124"/>
            <p:cNvSpPr>
              <a:spLocks noChangeShapeType="1"/>
            </p:cNvSpPr>
            <p:nvPr/>
          </p:nvSpPr>
          <p:spPr bwMode="auto">
            <a:xfrm>
              <a:off x="2901" y="251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2" name="Rectangle 125"/>
            <p:cNvSpPr>
              <a:spLocks noChangeArrowheads="1"/>
            </p:cNvSpPr>
            <p:nvPr/>
          </p:nvSpPr>
          <p:spPr bwMode="auto">
            <a:xfrm>
              <a:off x="2468" y="2405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3" name="Rectangle 126"/>
            <p:cNvSpPr>
              <a:spLocks noChangeArrowheads="1"/>
            </p:cNvSpPr>
            <p:nvPr/>
          </p:nvSpPr>
          <p:spPr bwMode="auto">
            <a:xfrm>
              <a:off x="2410" y="2405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4" name="Rectangle 127"/>
            <p:cNvSpPr>
              <a:spLocks noChangeArrowheads="1"/>
            </p:cNvSpPr>
            <p:nvPr/>
          </p:nvSpPr>
          <p:spPr bwMode="auto">
            <a:xfrm>
              <a:off x="2352" y="2405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5" name="Rectangle 128"/>
            <p:cNvSpPr>
              <a:spLocks noChangeArrowheads="1"/>
            </p:cNvSpPr>
            <p:nvPr/>
          </p:nvSpPr>
          <p:spPr bwMode="auto">
            <a:xfrm>
              <a:off x="2295" y="2405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6" name="Rectangle 129"/>
            <p:cNvSpPr>
              <a:spLocks noChangeArrowheads="1"/>
            </p:cNvSpPr>
            <p:nvPr/>
          </p:nvSpPr>
          <p:spPr bwMode="auto">
            <a:xfrm>
              <a:off x="2237" y="2405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7" name="Rectangle 130"/>
            <p:cNvSpPr>
              <a:spLocks noChangeArrowheads="1"/>
            </p:cNvSpPr>
            <p:nvPr/>
          </p:nvSpPr>
          <p:spPr bwMode="auto">
            <a:xfrm>
              <a:off x="2179" y="2405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" name="Rectangle 131"/>
            <p:cNvSpPr>
              <a:spLocks noChangeArrowheads="1"/>
            </p:cNvSpPr>
            <p:nvPr/>
          </p:nvSpPr>
          <p:spPr bwMode="auto">
            <a:xfrm>
              <a:off x="2468" y="2351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9" name="Rectangle 132"/>
            <p:cNvSpPr>
              <a:spLocks noChangeArrowheads="1"/>
            </p:cNvSpPr>
            <p:nvPr/>
          </p:nvSpPr>
          <p:spPr bwMode="auto">
            <a:xfrm>
              <a:off x="2410" y="2351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0" name="Rectangle 133"/>
            <p:cNvSpPr>
              <a:spLocks noChangeArrowheads="1"/>
            </p:cNvSpPr>
            <p:nvPr/>
          </p:nvSpPr>
          <p:spPr bwMode="auto">
            <a:xfrm>
              <a:off x="2352" y="2351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1" name="Rectangle 134"/>
            <p:cNvSpPr>
              <a:spLocks noChangeArrowheads="1"/>
            </p:cNvSpPr>
            <p:nvPr/>
          </p:nvSpPr>
          <p:spPr bwMode="auto">
            <a:xfrm>
              <a:off x="2295" y="2351"/>
              <a:ext cx="57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2" name="Rectangle 135"/>
            <p:cNvSpPr>
              <a:spLocks noChangeArrowheads="1"/>
            </p:cNvSpPr>
            <p:nvPr/>
          </p:nvSpPr>
          <p:spPr bwMode="auto">
            <a:xfrm>
              <a:off x="2237" y="2351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3" name="Rectangle 136"/>
            <p:cNvSpPr>
              <a:spLocks noChangeArrowheads="1"/>
            </p:cNvSpPr>
            <p:nvPr/>
          </p:nvSpPr>
          <p:spPr bwMode="auto">
            <a:xfrm>
              <a:off x="2179" y="2351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4" name="Rectangle 137"/>
            <p:cNvSpPr>
              <a:spLocks noChangeArrowheads="1"/>
            </p:cNvSpPr>
            <p:nvPr/>
          </p:nvSpPr>
          <p:spPr bwMode="auto">
            <a:xfrm>
              <a:off x="2468" y="2294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5" name="Rectangle 138"/>
            <p:cNvSpPr>
              <a:spLocks noChangeArrowheads="1"/>
            </p:cNvSpPr>
            <p:nvPr/>
          </p:nvSpPr>
          <p:spPr bwMode="auto">
            <a:xfrm>
              <a:off x="2410" y="2294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6" name="Rectangle 139"/>
            <p:cNvSpPr>
              <a:spLocks noChangeArrowheads="1"/>
            </p:cNvSpPr>
            <p:nvPr/>
          </p:nvSpPr>
          <p:spPr bwMode="auto">
            <a:xfrm>
              <a:off x="2352" y="2294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7" name="Rectangle 140"/>
            <p:cNvSpPr>
              <a:spLocks noChangeArrowheads="1"/>
            </p:cNvSpPr>
            <p:nvPr/>
          </p:nvSpPr>
          <p:spPr bwMode="auto">
            <a:xfrm>
              <a:off x="2295" y="2294"/>
              <a:ext cx="57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" name="Rectangle 141"/>
            <p:cNvSpPr>
              <a:spLocks noChangeArrowheads="1"/>
            </p:cNvSpPr>
            <p:nvPr/>
          </p:nvSpPr>
          <p:spPr bwMode="auto">
            <a:xfrm>
              <a:off x="2237" y="2294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9" name="Rectangle 142"/>
            <p:cNvSpPr>
              <a:spLocks noChangeArrowheads="1"/>
            </p:cNvSpPr>
            <p:nvPr/>
          </p:nvSpPr>
          <p:spPr bwMode="auto">
            <a:xfrm>
              <a:off x="2179" y="2294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0" name="Rectangle 143"/>
            <p:cNvSpPr>
              <a:spLocks noChangeArrowheads="1"/>
            </p:cNvSpPr>
            <p:nvPr/>
          </p:nvSpPr>
          <p:spPr bwMode="auto">
            <a:xfrm>
              <a:off x="2468" y="2240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1" name="Rectangle 144"/>
            <p:cNvSpPr>
              <a:spLocks noChangeArrowheads="1"/>
            </p:cNvSpPr>
            <p:nvPr/>
          </p:nvSpPr>
          <p:spPr bwMode="auto">
            <a:xfrm>
              <a:off x="2410" y="2240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2" name="Rectangle 145"/>
            <p:cNvSpPr>
              <a:spLocks noChangeArrowheads="1"/>
            </p:cNvSpPr>
            <p:nvPr/>
          </p:nvSpPr>
          <p:spPr bwMode="auto">
            <a:xfrm>
              <a:off x="2352" y="2240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3" name="Rectangle 146"/>
            <p:cNvSpPr>
              <a:spLocks noChangeArrowheads="1"/>
            </p:cNvSpPr>
            <p:nvPr/>
          </p:nvSpPr>
          <p:spPr bwMode="auto">
            <a:xfrm>
              <a:off x="2295" y="2240"/>
              <a:ext cx="57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4" name="Rectangle 147"/>
            <p:cNvSpPr>
              <a:spLocks noChangeArrowheads="1"/>
            </p:cNvSpPr>
            <p:nvPr/>
          </p:nvSpPr>
          <p:spPr bwMode="auto">
            <a:xfrm>
              <a:off x="2237" y="2240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5" name="Rectangle 148"/>
            <p:cNvSpPr>
              <a:spLocks noChangeArrowheads="1"/>
            </p:cNvSpPr>
            <p:nvPr/>
          </p:nvSpPr>
          <p:spPr bwMode="auto">
            <a:xfrm>
              <a:off x="2179" y="2240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6" name="Rectangle 149"/>
            <p:cNvSpPr>
              <a:spLocks noChangeArrowheads="1"/>
            </p:cNvSpPr>
            <p:nvPr/>
          </p:nvSpPr>
          <p:spPr bwMode="auto">
            <a:xfrm>
              <a:off x="2468" y="2184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7" name="Rectangle 150"/>
            <p:cNvSpPr>
              <a:spLocks noChangeArrowheads="1"/>
            </p:cNvSpPr>
            <p:nvPr/>
          </p:nvSpPr>
          <p:spPr bwMode="auto">
            <a:xfrm>
              <a:off x="2410" y="2184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8" name="Rectangle 151"/>
            <p:cNvSpPr>
              <a:spLocks noChangeArrowheads="1"/>
            </p:cNvSpPr>
            <p:nvPr/>
          </p:nvSpPr>
          <p:spPr bwMode="auto">
            <a:xfrm>
              <a:off x="2352" y="2184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" name="Rectangle 152"/>
            <p:cNvSpPr>
              <a:spLocks noChangeArrowheads="1"/>
            </p:cNvSpPr>
            <p:nvPr/>
          </p:nvSpPr>
          <p:spPr bwMode="auto">
            <a:xfrm>
              <a:off x="2295" y="2184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0" name="Rectangle 153"/>
            <p:cNvSpPr>
              <a:spLocks noChangeArrowheads="1"/>
            </p:cNvSpPr>
            <p:nvPr/>
          </p:nvSpPr>
          <p:spPr bwMode="auto">
            <a:xfrm>
              <a:off x="2237" y="2184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1" name="Rectangle 154"/>
            <p:cNvSpPr>
              <a:spLocks noChangeArrowheads="1"/>
            </p:cNvSpPr>
            <p:nvPr/>
          </p:nvSpPr>
          <p:spPr bwMode="auto">
            <a:xfrm>
              <a:off x="2179" y="2184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2" name="Line 155"/>
            <p:cNvSpPr>
              <a:spLocks noChangeShapeType="1"/>
            </p:cNvSpPr>
            <p:nvPr/>
          </p:nvSpPr>
          <p:spPr bwMode="auto">
            <a:xfrm>
              <a:off x="2179" y="2184"/>
              <a:ext cx="34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3" name="Line 156"/>
            <p:cNvSpPr>
              <a:spLocks noChangeShapeType="1"/>
            </p:cNvSpPr>
            <p:nvPr/>
          </p:nvSpPr>
          <p:spPr bwMode="auto">
            <a:xfrm>
              <a:off x="2179" y="2240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4" name="Line 157"/>
            <p:cNvSpPr>
              <a:spLocks noChangeShapeType="1"/>
            </p:cNvSpPr>
            <p:nvPr/>
          </p:nvSpPr>
          <p:spPr bwMode="auto">
            <a:xfrm>
              <a:off x="2179" y="2294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5" name="Line 158"/>
            <p:cNvSpPr>
              <a:spLocks noChangeShapeType="1"/>
            </p:cNvSpPr>
            <p:nvPr/>
          </p:nvSpPr>
          <p:spPr bwMode="auto">
            <a:xfrm>
              <a:off x="2179" y="2351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6" name="Line 159"/>
            <p:cNvSpPr>
              <a:spLocks noChangeShapeType="1"/>
            </p:cNvSpPr>
            <p:nvPr/>
          </p:nvSpPr>
          <p:spPr bwMode="auto">
            <a:xfrm>
              <a:off x="2179" y="2405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7" name="Line 160"/>
            <p:cNvSpPr>
              <a:spLocks noChangeShapeType="1"/>
            </p:cNvSpPr>
            <p:nvPr/>
          </p:nvSpPr>
          <p:spPr bwMode="auto">
            <a:xfrm>
              <a:off x="2179" y="2461"/>
              <a:ext cx="34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8" name="Line 161"/>
            <p:cNvSpPr>
              <a:spLocks noChangeShapeType="1"/>
            </p:cNvSpPr>
            <p:nvPr/>
          </p:nvSpPr>
          <p:spPr bwMode="auto">
            <a:xfrm>
              <a:off x="2179" y="2184"/>
              <a:ext cx="0" cy="27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" name="Line 162"/>
            <p:cNvSpPr>
              <a:spLocks noChangeShapeType="1"/>
            </p:cNvSpPr>
            <p:nvPr/>
          </p:nvSpPr>
          <p:spPr bwMode="auto">
            <a:xfrm>
              <a:off x="2237" y="2184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0" name="Line 163"/>
            <p:cNvSpPr>
              <a:spLocks noChangeShapeType="1"/>
            </p:cNvSpPr>
            <p:nvPr/>
          </p:nvSpPr>
          <p:spPr bwMode="auto">
            <a:xfrm>
              <a:off x="2295" y="2184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1" name="Line 164"/>
            <p:cNvSpPr>
              <a:spLocks noChangeShapeType="1"/>
            </p:cNvSpPr>
            <p:nvPr/>
          </p:nvSpPr>
          <p:spPr bwMode="auto">
            <a:xfrm>
              <a:off x="2352" y="2184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2" name="Line 165"/>
            <p:cNvSpPr>
              <a:spLocks noChangeShapeType="1"/>
            </p:cNvSpPr>
            <p:nvPr/>
          </p:nvSpPr>
          <p:spPr bwMode="auto">
            <a:xfrm>
              <a:off x="2410" y="2184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3" name="Line 166"/>
            <p:cNvSpPr>
              <a:spLocks noChangeShapeType="1"/>
            </p:cNvSpPr>
            <p:nvPr/>
          </p:nvSpPr>
          <p:spPr bwMode="auto">
            <a:xfrm>
              <a:off x="2468" y="2184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4" name="Line 167"/>
            <p:cNvSpPr>
              <a:spLocks noChangeShapeType="1"/>
            </p:cNvSpPr>
            <p:nvPr/>
          </p:nvSpPr>
          <p:spPr bwMode="auto">
            <a:xfrm>
              <a:off x="2526" y="2184"/>
              <a:ext cx="0" cy="27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5" name="Line 168"/>
            <p:cNvSpPr>
              <a:spLocks noChangeShapeType="1"/>
            </p:cNvSpPr>
            <p:nvPr/>
          </p:nvSpPr>
          <p:spPr bwMode="auto">
            <a:xfrm>
              <a:off x="2175" y="2434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6" name="Line 169"/>
            <p:cNvSpPr>
              <a:spLocks noChangeShapeType="1"/>
            </p:cNvSpPr>
            <p:nvPr/>
          </p:nvSpPr>
          <p:spPr bwMode="auto">
            <a:xfrm>
              <a:off x="2172" y="2379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7" name="Line 170"/>
            <p:cNvSpPr>
              <a:spLocks noChangeShapeType="1"/>
            </p:cNvSpPr>
            <p:nvPr/>
          </p:nvSpPr>
          <p:spPr bwMode="auto">
            <a:xfrm>
              <a:off x="2175" y="2325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8" name="Line 171"/>
            <p:cNvSpPr>
              <a:spLocks noChangeShapeType="1"/>
            </p:cNvSpPr>
            <p:nvPr/>
          </p:nvSpPr>
          <p:spPr bwMode="auto">
            <a:xfrm>
              <a:off x="2179" y="2268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" name="Line 172"/>
            <p:cNvSpPr>
              <a:spLocks noChangeShapeType="1"/>
            </p:cNvSpPr>
            <p:nvPr/>
          </p:nvSpPr>
          <p:spPr bwMode="auto">
            <a:xfrm>
              <a:off x="2172" y="2213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0" name="Line 173"/>
            <p:cNvSpPr>
              <a:spLocks noChangeShapeType="1"/>
            </p:cNvSpPr>
            <p:nvPr/>
          </p:nvSpPr>
          <p:spPr bwMode="auto">
            <a:xfrm>
              <a:off x="2209" y="218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1" name="Line 174"/>
            <p:cNvSpPr>
              <a:spLocks noChangeShapeType="1"/>
            </p:cNvSpPr>
            <p:nvPr/>
          </p:nvSpPr>
          <p:spPr bwMode="auto">
            <a:xfrm>
              <a:off x="2269" y="2192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2" name="Line 175"/>
            <p:cNvSpPr>
              <a:spLocks noChangeShapeType="1"/>
            </p:cNvSpPr>
            <p:nvPr/>
          </p:nvSpPr>
          <p:spPr bwMode="auto">
            <a:xfrm>
              <a:off x="2324" y="218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3" name="Line 176"/>
            <p:cNvSpPr>
              <a:spLocks noChangeShapeType="1"/>
            </p:cNvSpPr>
            <p:nvPr/>
          </p:nvSpPr>
          <p:spPr bwMode="auto">
            <a:xfrm>
              <a:off x="2381" y="2184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4" name="Line 177"/>
            <p:cNvSpPr>
              <a:spLocks noChangeShapeType="1"/>
            </p:cNvSpPr>
            <p:nvPr/>
          </p:nvSpPr>
          <p:spPr bwMode="auto">
            <a:xfrm>
              <a:off x="2439" y="2187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5" name="Line 178"/>
            <p:cNvSpPr>
              <a:spLocks noChangeShapeType="1"/>
            </p:cNvSpPr>
            <p:nvPr/>
          </p:nvSpPr>
          <p:spPr bwMode="auto">
            <a:xfrm>
              <a:off x="2499" y="218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6" name="Rectangle 179"/>
            <p:cNvSpPr>
              <a:spLocks noChangeArrowheads="1"/>
            </p:cNvSpPr>
            <p:nvPr/>
          </p:nvSpPr>
          <p:spPr bwMode="auto">
            <a:xfrm>
              <a:off x="2873" y="240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7" name="Rectangle 180"/>
            <p:cNvSpPr>
              <a:spLocks noChangeArrowheads="1"/>
            </p:cNvSpPr>
            <p:nvPr/>
          </p:nvSpPr>
          <p:spPr bwMode="auto">
            <a:xfrm>
              <a:off x="2815" y="240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8" name="Rectangle 181"/>
            <p:cNvSpPr>
              <a:spLocks noChangeArrowheads="1"/>
            </p:cNvSpPr>
            <p:nvPr/>
          </p:nvSpPr>
          <p:spPr bwMode="auto">
            <a:xfrm>
              <a:off x="2757" y="240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9" name="Rectangle 182"/>
            <p:cNvSpPr>
              <a:spLocks noChangeArrowheads="1"/>
            </p:cNvSpPr>
            <p:nvPr/>
          </p:nvSpPr>
          <p:spPr bwMode="auto">
            <a:xfrm>
              <a:off x="2700" y="2402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" name="Rectangle 183"/>
            <p:cNvSpPr>
              <a:spLocks noChangeArrowheads="1"/>
            </p:cNvSpPr>
            <p:nvPr/>
          </p:nvSpPr>
          <p:spPr bwMode="auto">
            <a:xfrm>
              <a:off x="2642" y="240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" name="Rectangle 184"/>
            <p:cNvSpPr>
              <a:spLocks noChangeArrowheads="1"/>
            </p:cNvSpPr>
            <p:nvPr/>
          </p:nvSpPr>
          <p:spPr bwMode="auto">
            <a:xfrm>
              <a:off x="2584" y="2402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" name="Rectangle 185"/>
            <p:cNvSpPr>
              <a:spLocks noChangeArrowheads="1"/>
            </p:cNvSpPr>
            <p:nvPr/>
          </p:nvSpPr>
          <p:spPr bwMode="auto">
            <a:xfrm>
              <a:off x="2873" y="234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" name="Rectangle 186"/>
            <p:cNvSpPr>
              <a:spLocks noChangeArrowheads="1"/>
            </p:cNvSpPr>
            <p:nvPr/>
          </p:nvSpPr>
          <p:spPr bwMode="auto">
            <a:xfrm>
              <a:off x="2815" y="234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" name="Rectangle 187"/>
            <p:cNvSpPr>
              <a:spLocks noChangeArrowheads="1"/>
            </p:cNvSpPr>
            <p:nvPr/>
          </p:nvSpPr>
          <p:spPr bwMode="auto">
            <a:xfrm>
              <a:off x="2757" y="234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" name="Rectangle 188"/>
            <p:cNvSpPr>
              <a:spLocks noChangeArrowheads="1"/>
            </p:cNvSpPr>
            <p:nvPr/>
          </p:nvSpPr>
          <p:spPr bwMode="auto">
            <a:xfrm>
              <a:off x="2700" y="2348"/>
              <a:ext cx="57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" name="Rectangle 189"/>
            <p:cNvSpPr>
              <a:spLocks noChangeArrowheads="1"/>
            </p:cNvSpPr>
            <p:nvPr/>
          </p:nvSpPr>
          <p:spPr bwMode="auto">
            <a:xfrm>
              <a:off x="2642" y="234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7" name="Rectangle 190"/>
            <p:cNvSpPr>
              <a:spLocks noChangeArrowheads="1"/>
            </p:cNvSpPr>
            <p:nvPr/>
          </p:nvSpPr>
          <p:spPr bwMode="auto">
            <a:xfrm>
              <a:off x="2584" y="2348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8" name="Rectangle 191"/>
            <p:cNvSpPr>
              <a:spLocks noChangeArrowheads="1"/>
            </p:cNvSpPr>
            <p:nvPr/>
          </p:nvSpPr>
          <p:spPr bwMode="auto">
            <a:xfrm>
              <a:off x="2873" y="229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9" name="Rectangle 192"/>
            <p:cNvSpPr>
              <a:spLocks noChangeArrowheads="1"/>
            </p:cNvSpPr>
            <p:nvPr/>
          </p:nvSpPr>
          <p:spPr bwMode="auto">
            <a:xfrm>
              <a:off x="2815" y="229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" name="Rectangle 193"/>
            <p:cNvSpPr>
              <a:spLocks noChangeArrowheads="1"/>
            </p:cNvSpPr>
            <p:nvPr/>
          </p:nvSpPr>
          <p:spPr bwMode="auto">
            <a:xfrm>
              <a:off x="2757" y="229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1" name="Rectangle 194"/>
            <p:cNvSpPr>
              <a:spLocks noChangeArrowheads="1"/>
            </p:cNvSpPr>
            <p:nvPr/>
          </p:nvSpPr>
          <p:spPr bwMode="auto">
            <a:xfrm>
              <a:off x="2700" y="2291"/>
              <a:ext cx="57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2" name="Rectangle 195"/>
            <p:cNvSpPr>
              <a:spLocks noChangeArrowheads="1"/>
            </p:cNvSpPr>
            <p:nvPr/>
          </p:nvSpPr>
          <p:spPr bwMode="auto">
            <a:xfrm>
              <a:off x="2642" y="229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3" name="Rectangle 196"/>
            <p:cNvSpPr>
              <a:spLocks noChangeArrowheads="1"/>
            </p:cNvSpPr>
            <p:nvPr/>
          </p:nvSpPr>
          <p:spPr bwMode="auto">
            <a:xfrm>
              <a:off x="2584" y="2291"/>
              <a:ext cx="58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4" name="Rectangle 197"/>
            <p:cNvSpPr>
              <a:spLocks noChangeArrowheads="1"/>
            </p:cNvSpPr>
            <p:nvPr/>
          </p:nvSpPr>
          <p:spPr bwMode="auto">
            <a:xfrm>
              <a:off x="2873" y="223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5" name="Rectangle 198"/>
            <p:cNvSpPr>
              <a:spLocks noChangeArrowheads="1"/>
            </p:cNvSpPr>
            <p:nvPr/>
          </p:nvSpPr>
          <p:spPr bwMode="auto">
            <a:xfrm>
              <a:off x="2815" y="223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6" name="Rectangle 199"/>
            <p:cNvSpPr>
              <a:spLocks noChangeArrowheads="1"/>
            </p:cNvSpPr>
            <p:nvPr/>
          </p:nvSpPr>
          <p:spPr bwMode="auto">
            <a:xfrm>
              <a:off x="2757" y="223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7" name="Rectangle 200"/>
            <p:cNvSpPr>
              <a:spLocks noChangeArrowheads="1"/>
            </p:cNvSpPr>
            <p:nvPr/>
          </p:nvSpPr>
          <p:spPr bwMode="auto">
            <a:xfrm>
              <a:off x="2700" y="2237"/>
              <a:ext cx="57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8" name="Rectangle 201"/>
            <p:cNvSpPr>
              <a:spLocks noChangeArrowheads="1"/>
            </p:cNvSpPr>
            <p:nvPr/>
          </p:nvSpPr>
          <p:spPr bwMode="auto">
            <a:xfrm>
              <a:off x="2642" y="223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9" name="Rectangle 202"/>
            <p:cNvSpPr>
              <a:spLocks noChangeArrowheads="1"/>
            </p:cNvSpPr>
            <p:nvPr/>
          </p:nvSpPr>
          <p:spPr bwMode="auto">
            <a:xfrm>
              <a:off x="2584" y="2237"/>
              <a:ext cx="5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" name="Rectangle 203"/>
            <p:cNvSpPr>
              <a:spLocks noChangeArrowheads="1"/>
            </p:cNvSpPr>
            <p:nvPr/>
          </p:nvSpPr>
          <p:spPr bwMode="auto">
            <a:xfrm>
              <a:off x="2873" y="218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1" name="Rectangle 204"/>
            <p:cNvSpPr>
              <a:spLocks noChangeArrowheads="1"/>
            </p:cNvSpPr>
            <p:nvPr/>
          </p:nvSpPr>
          <p:spPr bwMode="auto">
            <a:xfrm>
              <a:off x="2815" y="218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2" name="Rectangle 205"/>
            <p:cNvSpPr>
              <a:spLocks noChangeArrowheads="1"/>
            </p:cNvSpPr>
            <p:nvPr/>
          </p:nvSpPr>
          <p:spPr bwMode="auto">
            <a:xfrm>
              <a:off x="2757" y="218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3" name="Rectangle 206"/>
            <p:cNvSpPr>
              <a:spLocks noChangeArrowheads="1"/>
            </p:cNvSpPr>
            <p:nvPr/>
          </p:nvSpPr>
          <p:spPr bwMode="auto">
            <a:xfrm>
              <a:off x="2700" y="2181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4" name="Rectangle 207"/>
            <p:cNvSpPr>
              <a:spLocks noChangeArrowheads="1"/>
            </p:cNvSpPr>
            <p:nvPr/>
          </p:nvSpPr>
          <p:spPr bwMode="auto">
            <a:xfrm>
              <a:off x="2642" y="218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5" name="Rectangle 208"/>
            <p:cNvSpPr>
              <a:spLocks noChangeArrowheads="1"/>
            </p:cNvSpPr>
            <p:nvPr/>
          </p:nvSpPr>
          <p:spPr bwMode="auto">
            <a:xfrm>
              <a:off x="2584" y="2181"/>
              <a:ext cx="5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50000"/>
                <a:buFontTx/>
                <a:buNone/>
                <a:tabLst/>
                <a:defRPr/>
              </a:pPr>
              <a:endParaRPr kumimoji="0" lang="zh-CN" altLang="en-US" sz="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6" name="Line 209"/>
            <p:cNvSpPr>
              <a:spLocks noChangeShapeType="1"/>
            </p:cNvSpPr>
            <p:nvPr/>
          </p:nvSpPr>
          <p:spPr bwMode="auto">
            <a:xfrm>
              <a:off x="2584" y="2181"/>
              <a:ext cx="34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7" name="Line 210"/>
            <p:cNvSpPr>
              <a:spLocks noChangeShapeType="1"/>
            </p:cNvSpPr>
            <p:nvPr/>
          </p:nvSpPr>
          <p:spPr bwMode="auto">
            <a:xfrm>
              <a:off x="2584" y="2237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8" name="Line 211"/>
            <p:cNvSpPr>
              <a:spLocks noChangeShapeType="1"/>
            </p:cNvSpPr>
            <p:nvPr/>
          </p:nvSpPr>
          <p:spPr bwMode="auto">
            <a:xfrm>
              <a:off x="2584" y="2291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9" name="Line 212"/>
            <p:cNvSpPr>
              <a:spLocks noChangeShapeType="1"/>
            </p:cNvSpPr>
            <p:nvPr/>
          </p:nvSpPr>
          <p:spPr bwMode="auto">
            <a:xfrm>
              <a:off x="2584" y="2348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" name="Line 213"/>
            <p:cNvSpPr>
              <a:spLocks noChangeShapeType="1"/>
            </p:cNvSpPr>
            <p:nvPr/>
          </p:nvSpPr>
          <p:spPr bwMode="auto">
            <a:xfrm>
              <a:off x="2584" y="2402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1" name="Line 214"/>
            <p:cNvSpPr>
              <a:spLocks noChangeShapeType="1"/>
            </p:cNvSpPr>
            <p:nvPr/>
          </p:nvSpPr>
          <p:spPr bwMode="auto">
            <a:xfrm>
              <a:off x="2584" y="2458"/>
              <a:ext cx="34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2" name="Line 215"/>
            <p:cNvSpPr>
              <a:spLocks noChangeShapeType="1"/>
            </p:cNvSpPr>
            <p:nvPr/>
          </p:nvSpPr>
          <p:spPr bwMode="auto">
            <a:xfrm>
              <a:off x="2584" y="2181"/>
              <a:ext cx="0" cy="27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Line 216"/>
            <p:cNvSpPr>
              <a:spLocks noChangeShapeType="1"/>
            </p:cNvSpPr>
            <p:nvPr/>
          </p:nvSpPr>
          <p:spPr bwMode="auto">
            <a:xfrm>
              <a:off x="2642" y="218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4" name="Line 217"/>
            <p:cNvSpPr>
              <a:spLocks noChangeShapeType="1"/>
            </p:cNvSpPr>
            <p:nvPr/>
          </p:nvSpPr>
          <p:spPr bwMode="auto">
            <a:xfrm>
              <a:off x="2700" y="218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5" name="Line 218"/>
            <p:cNvSpPr>
              <a:spLocks noChangeShapeType="1"/>
            </p:cNvSpPr>
            <p:nvPr/>
          </p:nvSpPr>
          <p:spPr bwMode="auto">
            <a:xfrm>
              <a:off x="2757" y="218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6" name="Line 219"/>
            <p:cNvSpPr>
              <a:spLocks noChangeShapeType="1"/>
            </p:cNvSpPr>
            <p:nvPr/>
          </p:nvSpPr>
          <p:spPr bwMode="auto">
            <a:xfrm>
              <a:off x="2815" y="218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7" name="Line 220"/>
            <p:cNvSpPr>
              <a:spLocks noChangeShapeType="1"/>
            </p:cNvSpPr>
            <p:nvPr/>
          </p:nvSpPr>
          <p:spPr bwMode="auto">
            <a:xfrm>
              <a:off x="2873" y="218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8" name="Line 221"/>
            <p:cNvSpPr>
              <a:spLocks noChangeShapeType="1"/>
            </p:cNvSpPr>
            <p:nvPr/>
          </p:nvSpPr>
          <p:spPr bwMode="auto">
            <a:xfrm>
              <a:off x="2931" y="2181"/>
              <a:ext cx="0" cy="27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" name="Line 222"/>
            <p:cNvSpPr>
              <a:spLocks noChangeShapeType="1"/>
            </p:cNvSpPr>
            <p:nvPr/>
          </p:nvSpPr>
          <p:spPr bwMode="auto">
            <a:xfrm>
              <a:off x="2580" y="2431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" name="Line 223"/>
            <p:cNvSpPr>
              <a:spLocks noChangeShapeType="1"/>
            </p:cNvSpPr>
            <p:nvPr/>
          </p:nvSpPr>
          <p:spPr bwMode="auto">
            <a:xfrm>
              <a:off x="2577" y="2376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1" name="Line 224"/>
            <p:cNvSpPr>
              <a:spLocks noChangeShapeType="1"/>
            </p:cNvSpPr>
            <p:nvPr/>
          </p:nvSpPr>
          <p:spPr bwMode="auto">
            <a:xfrm>
              <a:off x="2580" y="2322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2" name="Line 225"/>
            <p:cNvSpPr>
              <a:spLocks noChangeShapeType="1"/>
            </p:cNvSpPr>
            <p:nvPr/>
          </p:nvSpPr>
          <p:spPr bwMode="auto">
            <a:xfrm>
              <a:off x="2584" y="2265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3" name="Line 226"/>
            <p:cNvSpPr>
              <a:spLocks noChangeShapeType="1"/>
            </p:cNvSpPr>
            <p:nvPr/>
          </p:nvSpPr>
          <p:spPr bwMode="auto">
            <a:xfrm>
              <a:off x="2577" y="2210"/>
              <a:ext cx="3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4" name="Line 227"/>
            <p:cNvSpPr>
              <a:spLocks noChangeShapeType="1"/>
            </p:cNvSpPr>
            <p:nvPr/>
          </p:nvSpPr>
          <p:spPr bwMode="auto">
            <a:xfrm>
              <a:off x="2614" y="218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5" name="Line 228"/>
            <p:cNvSpPr>
              <a:spLocks noChangeShapeType="1"/>
            </p:cNvSpPr>
            <p:nvPr/>
          </p:nvSpPr>
          <p:spPr bwMode="auto">
            <a:xfrm>
              <a:off x="2674" y="218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6" name="Line 229"/>
            <p:cNvSpPr>
              <a:spLocks noChangeShapeType="1"/>
            </p:cNvSpPr>
            <p:nvPr/>
          </p:nvSpPr>
          <p:spPr bwMode="auto">
            <a:xfrm>
              <a:off x="2729" y="218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7" name="Line 230"/>
            <p:cNvSpPr>
              <a:spLocks noChangeShapeType="1"/>
            </p:cNvSpPr>
            <p:nvPr/>
          </p:nvSpPr>
          <p:spPr bwMode="auto">
            <a:xfrm>
              <a:off x="2786" y="2181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8" name="Line 231"/>
            <p:cNvSpPr>
              <a:spLocks noChangeShapeType="1"/>
            </p:cNvSpPr>
            <p:nvPr/>
          </p:nvSpPr>
          <p:spPr bwMode="auto">
            <a:xfrm>
              <a:off x="2844" y="2184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9" name="Line 232"/>
            <p:cNvSpPr>
              <a:spLocks noChangeShapeType="1"/>
            </p:cNvSpPr>
            <p:nvPr/>
          </p:nvSpPr>
          <p:spPr bwMode="auto">
            <a:xfrm>
              <a:off x="2904" y="2186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460" name="Picture 233" descr="Knott Hou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" y="5455057"/>
            <a:ext cx="3095625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862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/>
      <p:bldP spid="238" grpId="0"/>
      <p:bldP spid="2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Slide Number Placeholder 3"/>
          <p:cNvSpPr txBox="1">
            <a:spLocks noGrp="1"/>
          </p:cNvSpPr>
          <p:nvPr/>
        </p:nvSpPr>
        <p:spPr bwMode="auto">
          <a:xfrm>
            <a:off x="9702800" y="7075488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r">
              <a:lnSpc>
                <a:spcPct val="98000"/>
              </a:lnSpc>
            </a:pPr>
            <a:fld id="{734292F0-1D50-4244-90B4-FCEAD0E03576}" type="slidenum">
              <a:rPr lang="zh-CN" altLang="en-US" sz="1200">
                <a:solidFill>
                  <a:srgbClr val="000080"/>
                </a:solidFill>
                <a:ea typeface="宋体" pitchFamily="2" charset="-122"/>
                <a:cs typeface="Arial" charset="0"/>
                <a:sym typeface="Arial" charset="0"/>
              </a:rPr>
              <a:pPr algn="r">
                <a:lnSpc>
                  <a:spcPct val="98000"/>
                </a:lnSpc>
              </a:pPr>
              <a:t>3</a:t>
            </a:fld>
            <a:endParaRPr lang="en-US" altLang="zh-CN" sz="1200">
              <a:solidFill>
                <a:srgbClr val="000080"/>
              </a:solidFill>
              <a:ea typeface="宋体" pitchFamily="2" charset="-122"/>
              <a:cs typeface="Arial" charset="0"/>
              <a:sym typeface="Arial" charset="0"/>
            </a:endParaRPr>
          </a:p>
        </p:txBody>
      </p:sp>
      <p:sp>
        <p:nvSpPr>
          <p:cNvPr id="3080" name="Rectangle 1"/>
          <p:cNvSpPr>
            <a:spLocks/>
          </p:cNvSpPr>
          <p:nvPr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30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4488" y="0"/>
            <a:ext cx="9082087" cy="900113"/>
          </a:xfrm>
          <a:prstGeom prst="rect">
            <a:avLst/>
          </a:prstGeom>
        </p:spPr>
        <p:txBody>
          <a:bodyPr anchor="ctr"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Fast Fluid Dynamics (FFD)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610413"/>
              </p:ext>
            </p:extLst>
          </p:nvPr>
        </p:nvGraphicFramePr>
        <p:xfrm>
          <a:off x="2384425" y="3956050"/>
          <a:ext cx="2532063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Equation" r:id="rId4" imgW="1257120" imgH="469800" progId="">
                  <p:embed/>
                </p:oleObj>
              </mc:Choice>
              <mc:Fallback>
                <p:oleObj name="Equation" r:id="rId4" imgW="1257120" imgH="469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3956050"/>
                        <a:ext cx="2532063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562925"/>
              </p:ext>
            </p:extLst>
          </p:nvPr>
        </p:nvGraphicFramePr>
        <p:xfrm>
          <a:off x="2433638" y="5735637"/>
          <a:ext cx="185578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" name="Equation" r:id="rId6" imgW="914400" imgH="431640" progId="">
                  <p:embed/>
                </p:oleObj>
              </mc:Choice>
              <mc:Fallback>
                <p:oleObj name="Equation" r:id="rId6" imgW="914400" imgH="431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5735637"/>
                        <a:ext cx="1855787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737225" y="3340100"/>
            <a:ext cx="3841750" cy="2114550"/>
            <a:chOff x="748" y="2568"/>
            <a:chExt cx="2420" cy="1332"/>
          </a:xfrm>
        </p:grpSpPr>
        <p:sp>
          <p:nvSpPr>
            <p:cNvPr id="3092" name="Text Box 15"/>
            <p:cNvSpPr txBox="1">
              <a:spLocks noChangeArrowheads="1"/>
            </p:cNvSpPr>
            <p:nvPr/>
          </p:nvSpPr>
          <p:spPr bwMode="auto">
            <a:xfrm>
              <a:off x="1299" y="3612"/>
              <a:ext cx="158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2C666A"/>
                  </a:solidFill>
                  <a:latin typeface="ITC Officina Sans Book" pitchFamily="34" charset="0"/>
                  <a:ea typeface="宋体" pitchFamily="2" charset="-122"/>
                </a:rPr>
                <a:t>Semi-Lagrangian</a:t>
              </a:r>
            </a:p>
          </p:txBody>
        </p:sp>
        <p:pic>
          <p:nvPicPr>
            <p:cNvPr id="3093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48" y="2568"/>
              <a:ext cx="1134" cy="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94" name="Picture 1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154" y="2568"/>
              <a:ext cx="1014" cy="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845477"/>
              </p:ext>
            </p:extLst>
          </p:nvPr>
        </p:nvGraphicFramePr>
        <p:xfrm>
          <a:off x="6346825" y="5408612"/>
          <a:ext cx="3336925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" name="Equation" r:id="rId10" imgW="1676160" imgH="939600" progId="">
                  <p:embed/>
                </p:oleObj>
              </mc:Choice>
              <mc:Fallback>
                <p:oleObj name="Equation" r:id="rId10" imgW="1676160" imgH="939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825" y="5408612"/>
                        <a:ext cx="3336925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2308225" y="2311400"/>
            <a:ext cx="2209800" cy="9144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23" name="AutoShape 20"/>
          <p:cNvSpPr>
            <a:spLocks noChangeArrowheads="1"/>
          </p:cNvSpPr>
          <p:nvPr/>
        </p:nvSpPr>
        <p:spPr bwMode="auto">
          <a:xfrm>
            <a:off x="5051425" y="25400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308225" y="3778250"/>
            <a:ext cx="2743200" cy="12954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2308225" y="5659437"/>
            <a:ext cx="2209800" cy="10668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auto">
          <a:xfrm>
            <a:off x="5280025" y="5942012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3088" name="Text Box 24"/>
          <p:cNvSpPr txBox="1">
            <a:spLocks noChangeArrowheads="1"/>
          </p:cNvSpPr>
          <p:nvPr/>
        </p:nvSpPr>
        <p:spPr bwMode="auto">
          <a:xfrm>
            <a:off x="234950" y="2563813"/>
            <a:ext cx="16573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Gill Sans" charset="0"/>
                <a:ea typeface="宋体" pitchFamily="2" charset="-122"/>
              </a:rPr>
              <a:t>Advection</a:t>
            </a:r>
          </a:p>
        </p:txBody>
      </p:sp>
      <p:sp>
        <p:nvSpPr>
          <p:cNvPr id="3089" name="Text Box 25"/>
          <p:cNvSpPr txBox="1">
            <a:spLocks noChangeArrowheads="1"/>
          </p:cNvSpPr>
          <p:nvPr/>
        </p:nvSpPr>
        <p:spPr bwMode="auto">
          <a:xfrm>
            <a:off x="234950" y="4030663"/>
            <a:ext cx="1601721" cy="83099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Gill Sans" charset="0"/>
                <a:ea typeface="宋体" pitchFamily="2" charset="-122"/>
              </a:rPr>
              <a:t>Diffusion </a:t>
            </a:r>
            <a:endParaRPr lang="en-US" altLang="zh-CN" sz="2400" b="1" dirty="0" smtClean="0">
              <a:solidFill>
                <a:schemeClr val="accent2"/>
              </a:solidFill>
              <a:latin typeface="Gill Sans" charset="0"/>
              <a:ea typeface="宋体" pitchFamily="2" charset="-122"/>
            </a:endParaRPr>
          </a:p>
          <a:p>
            <a:r>
              <a:rPr lang="en-US" altLang="zh-CN" sz="2400" b="1" dirty="0" smtClean="0">
                <a:solidFill>
                  <a:schemeClr val="accent2"/>
                </a:solidFill>
                <a:latin typeface="Gill Sans" charset="0"/>
                <a:ea typeface="宋体" pitchFamily="2" charset="-122"/>
              </a:rPr>
              <a:t>&amp; </a:t>
            </a:r>
            <a:r>
              <a:rPr lang="en-US" altLang="zh-CN" sz="2400" b="1" dirty="0">
                <a:solidFill>
                  <a:schemeClr val="accent2"/>
                </a:solidFill>
                <a:latin typeface="Gill Sans" charset="0"/>
                <a:ea typeface="宋体" pitchFamily="2" charset="-122"/>
              </a:rPr>
              <a:t>Source</a:t>
            </a:r>
          </a:p>
        </p:txBody>
      </p:sp>
      <p:sp>
        <p:nvSpPr>
          <p:cNvPr id="3090" name="Text Box 26"/>
          <p:cNvSpPr txBox="1">
            <a:spLocks noChangeArrowheads="1"/>
          </p:cNvSpPr>
          <p:nvPr/>
        </p:nvSpPr>
        <p:spPr bwMode="auto">
          <a:xfrm>
            <a:off x="238125" y="5911850"/>
            <a:ext cx="16732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Gill Sans" charset="0"/>
                <a:ea typeface="宋体" pitchFamily="2" charset="-122"/>
              </a:rPr>
              <a:t>Projection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8175625" y="2330450"/>
            <a:ext cx="1295400" cy="9144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graphicFrame>
        <p:nvGraphicFramePr>
          <p:cNvPr id="3077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82509"/>
              </p:ext>
            </p:extLst>
          </p:nvPr>
        </p:nvGraphicFramePr>
        <p:xfrm>
          <a:off x="2460625" y="2387600"/>
          <a:ext cx="18637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9" name="Equation" r:id="rId12" imgW="1002960" imgH="444240" progId="Equation.3">
                  <p:embed/>
                </p:oleObj>
              </mc:Choice>
              <mc:Fallback>
                <p:oleObj name="Equation" r:id="rId12" imgW="1002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25" y="2387600"/>
                        <a:ext cx="1863725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765587"/>
              </p:ext>
            </p:extLst>
          </p:nvPr>
        </p:nvGraphicFramePr>
        <p:xfrm>
          <a:off x="6323013" y="2330450"/>
          <a:ext cx="2995612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" name="Equation" r:id="rId14" imgW="1612800" imgH="469800" progId="Equation.3">
                  <p:embed/>
                </p:oleObj>
              </mc:Choice>
              <mc:Fallback>
                <p:oleObj name="Equation" r:id="rId14" imgW="16128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2330450"/>
                        <a:ext cx="2995612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303213" y="1416050"/>
            <a:ext cx="1809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chemeClr val="accent2"/>
                </a:solidFill>
                <a:latin typeface="Gill Sans" charset="0"/>
                <a:ea typeface="宋体" pitchFamily="2" charset="-122"/>
              </a:rPr>
              <a:t>Momentum</a:t>
            </a:r>
          </a:p>
        </p:txBody>
      </p:sp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159678"/>
              </p:ext>
            </p:extLst>
          </p:nvPr>
        </p:nvGraphicFramePr>
        <p:xfrm>
          <a:off x="2266950" y="1187450"/>
          <a:ext cx="59690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1" name="Equation" r:id="rId16" imgW="2958840" imgH="469800" progId="">
                  <p:embed/>
                </p:oleObj>
              </mc:Choice>
              <mc:Fallback>
                <p:oleObj name="Equation" r:id="rId16" imgW="2958840" imgH="469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1187450"/>
                        <a:ext cx="5969000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/>
          <p:cNvCxnSpPr/>
          <p:nvPr/>
        </p:nvCxnSpPr>
        <p:spPr bwMode="auto">
          <a:xfrm>
            <a:off x="0" y="2178050"/>
            <a:ext cx="100711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82246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6" grpId="0" animBg="1"/>
      <p:bldP spid="3088" grpId="0"/>
      <p:bldP spid="3089" grpId="0"/>
      <p:bldP spid="3090" grpId="0"/>
      <p:bldP spid="30" grpId="0" animBg="1"/>
      <p:bldP spid="30" grpId="1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DB2ADDF-5C98-4F96-AE95-3606CBA1F058}"/>
              </a:ext>
            </a:extLst>
          </p:cNvPr>
          <p:cNvSpPr txBox="1"/>
          <p:nvPr/>
        </p:nvSpPr>
        <p:spPr>
          <a:xfrm>
            <a:off x="3911669" y="1353253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A458169-032C-41D0-9C2D-066632B3E87C}"/>
              </a:ext>
            </a:extLst>
          </p:cNvPr>
          <p:cNvSpPr txBox="1"/>
          <p:nvPr/>
        </p:nvSpPr>
        <p:spPr>
          <a:xfrm>
            <a:off x="5384377" y="2493363"/>
            <a:ext cx="1631079" cy="161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Jin and Zuo et al. (2012)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Improved FFD with local mass conservation method and a near-wall treatment for SL scheme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101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6320385-4C11-45F0-8B13-E2BF958F1F15}"/>
              </a:ext>
            </a:extLst>
          </p:cNvPr>
          <p:cNvSpPr txBox="1"/>
          <p:nvPr/>
        </p:nvSpPr>
        <p:spPr>
          <a:xfrm>
            <a:off x="2430200" y="2530535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2007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0174CE2-1ED3-416B-85CC-B7ABB4658706}"/>
              </a:ext>
            </a:extLst>
          </p:cNvPr>
          <p:cNvSpPr txBox="1"/>
          <p:nvPr/>
        </p:nvSpPr>
        <p:spPr>
          <a:xfrm>
            <a:off x="2644547" y="4277594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2009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06C37C0-1E36-4FD7-9FE2-9E30898A99F8}"/>
              </a:ext>
            </a:extLst>
          </p:cNvPr>
          <p:cNvSpPr txBox="1"/>
          <p:nvPr/>
        </p:nvSpPr>
        <p:spPr>
          <a:xfrm>
            <a:off x="658665" y="4756732"/>
            <a:ext cx="129968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2001-2005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94D30A-DFA1-4B24-9651-E5BA9B249A58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36967" y="1589"/>
            <a:ext cx="9832017" cy="899734"/>
          </a:xfrm>
          <a:prstGeom prst="rect">
            <a:avLst/>
          </a:prstGeom>
        </p:spPr>
        <p:txBody>
          <a:bodyPr anchor="ctr"/>
          <a:lstStyle/>
          <a:p>
            <a:r>
              <a:rPr lang="en-US" sz="3524" dirty="0" smtClean="0"/>
              <a:t>FFD for Indoor Environment Modeling</a:t>
            </a:r>
            <a:endParaRPr lang="en-US" sz="3524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269CD4-B6D7-4A0A-80B5-CAA2A6417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48" b="36409"/>
          <a:stretch/>
        </p:blipFill>
        <p:spPr>
          <a:xfrm>
            <a:off x="204040" y="3892846"/>
            <a:ext cx="9690554" cy="3893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A58B157B-56B0-41E8-BC2E-EAEB58C268B7}"/>
              </a:ext>
            </a:extLst>
          </p:cNvPr>
          <p:cNvCxnSpPr>
            <a:cxnSpLocks/>
          </p:cNvCxnSpPr>
          <p:nvPr/>
        </p:nvCxnSpPr>
        <p:spPr bwMode="auto">
          <a:xfrm>
            <a:off x="1011615" y="1446571"/>
            <a:ext cx="0" cy="250525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2570E6-1F1C-4D80-9EC8-C518E1FB8BFF}"/>
              </a:ext>
            </a:extLst>
          </p:cNvPr>
          <p:cNvSpPr txBox="1"/>
          <p:nvPr/>
        </p:nvSpPr>
        <p:spPr>
          <a:xfrm>
            <a:off x="962658" y="1380274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1999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F49C925-605F-4134-A688-CF293B617B2D}"/>
              </a:ext>
            </a:extLst>
          </p:cNvPr>
          <p:cNvSpPr txBox="1"/>
          <p:nvPr/>
        </p:nvSpPr>
        <p:spPr>
          <a:xfrm>
            <a:off x="962658" y="1613281"/>
            <a:ext cx="1467541" cy="165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i="1" dirty="0" err="1">
                <a:solidFill>
                  <a:srgbClr val="FFFFFF">
                    <a:lumMod val="50000"/>
                  </a:srgbClr>
                </a:solidFill>
                <a:latin typeface="Arial"/>
              </a:rPr>
              <a:t>Stam</a:t>
            </a:r>
            <a:r>
              <a:rPr lang="en-US" sz="1101" b="1" i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 (1999)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dirty="0">
                <a:solidFill>
                  <a:srgbClr val="000080"/>
                </a:solidFill>
                <a:latin typeface="Arial"/>
              </a:rPr>
              <a:t>First proposed the FFD method </a:t>
            </a:r>
            <a:r>
              <a:rPr lang="en-US" sz="1101" b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to produce plausible real-time fluid-like flows for computer graphics applications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322" b="1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67645A2E-9B38-457F-AB00-3EFDEC60594E}"/>
              </a:ext>
            </a:extLst>
          </p:cNvPr>
          <p:cNvCxnSpPr>
            <a:cxnSpLocks/>
          </p:cNvCxnSpPr>
          <p:nvPr/>
        </p:nvCxnSpPr>
        <p:spPr bwMode="auto">
          <a:xfrm>
            <a:off x="2482141" y="2530536"/>
            <a:ext cx="0" cy="14212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1F106EBD-2697-4CAC-A687-A778B59E660A}"/>
              </a:ext>
            </a:extLst>
          </p:cNvPr>
          <p:cNvCxnSpPr>
            <a:cxnSpLocks/>
          </p:cNvCxnSpPr>
          <p:nvPr/>
        </p:nvCxnSpPr>
        <p:spPr bwMode="auto">
          <a:xfrm>
            <a:off x="1748703" y="4282212"/>
            <a:ext cx="0" cy="31413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717F969-251E-415F-AA39-F53E9B4D6EE6}"/>
              </a:ext>
            </a:extLst>
          </p:cNvPr>
          <p:cNvSpPr txBox="1"/>
          <p:nvPr/>
        </p:nvSpPr>
        <p:spPr>
          <a:xfrm>
            <a:off x="-21893" y="4997300"/>
            <a:ext cx="1836806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i="1" dirty="0" err="1">
                <a:solidFill>
                  <a:srgbClr val="FFFFFF">
                    <a:lumMod val="50000"/>
                  </a:srgbClr>
                </a:solidFill>
                <a:latin typeface="Arial"/>
              </a:rPr>
              <a:t>Fedkiw</a:t>
            </a:r>
            <a:r>
              <a:rPr lang="en-US" sz="1101" b="1" i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 et al. (2001)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Applied FFD to simulate smoke motions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441" b="1" i="1" dirty="0">
              <a:solidFill>
                <a:srgbClr val="FFFFFF">
                  <a:lumMod val="50000"/>
                </a:srgbClr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i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Harris (2003)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Applied FFD to calculate cloud movements;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441" b="1" i="1" dirty="0">
              <a:solidFill>
                <a:srgbClr val="FFFFFF">
                  <a:lumMod val="50000"/>
                </a:srgbClr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i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Liu et al (2004)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Applied FFD to compute the flow around complex obstacles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441" b="1" i="1" dirty="0">
              <a:solidFill>
                <a:srgbClr val="FFFFFF">
                  <a:lumMod val="50000"/>
                </a:srgbClr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i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Harris (2005)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b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Implemented FFD on 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C183EAD-A3BF-4B20-9465-D45AF3716281}"/>
              </a:ext>
            </a:extLst>
          </p:cNvPr>
          <p:cNvSpPr txBox="1"/>
          <p:nvPr/>
        </p:nvSpPr>
        <p:spPr>
          <a:xfrm>
            <a:off x="2430198" y="2763542"/>
            <a:ext cx="1631079" cy="127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i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Zuo and Chen (2007)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000080"/>
                </a:solidFill>
                <a:latin typeface="Arial"/>
              </a:rPr>
              <a:t>First applied FFD for simulating indoor airflow </a:t>
            </a: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for building simulation applications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101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EFA711DF-4420-4F82-AACB-AAFA54805F8C}"/>
              </a:ext>
            </a:extLst>
          </p:cNvPr>
          <p:cNvCxnSpPr>
            <a:cxnSpLocks/>
          </p:cNvCxnSpPr>
          <p:nvPr/>
        </p:nvCxnSpPr>
        <p:spPr bwMode="auto">
          <a:xfrm>
            <a:off x="3230175" y="4282212"/>
            <a:ext cx="0" cy="13082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BB7FAE2-0AA3-4345-BECE-5F8C39911B27}"/>
              </a:ext>
            </a:extLst>
          </p:cNvPr>
          <p:cNvSpPr txBox="1"/>
          <p:nvPr/>
        </p:nvSpPr>
        <p:spPr>
          <a:xfrm>
            <a:off x="1652509" y="4532458"/>
            <a:ext cx="1631079" cy="127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i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Zuo and Chen (2009)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Systematically compared performance of FFD and CFD for indoor airflow simulation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101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FF29B3B-2B8C-4755-87ED-0149D70FCD63}"/>
              </a:ext>
            </a:extLst>
          </p:cNvPr>
          <p:cNvCxnSpPr>
            <a:cxnSpLocks/>
          </p:cNvCxnSpPr>
          <p:nvPr/>
        </p:nvCxnSpPr>
        <p:spPr bwMode="auto">
          <a:xfrm>
            <a:off x="3960625" y="1419550"/>
            <a:ext cx="0" cy="250525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8380227-EFDA-4A3B-8244-E1D4E1575A5D}"/>
              </a:ext>
            </a:extLst>
          </p:cNvPr>
          <p:cNvSpPr txBox="1"/>
          <p:nvPr/>
        </p:nvSpPr>
        <p:spPr>
          <a:xfrm>
            <a:off x="3911668" y="1586260"/>
            <a:ext cx="1598070" cy="178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Zuo and Chen (2010)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Applied FFD to simulate smoke transport in buildings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101" dirty="0">
              <a:solidFill>
                <a:srgbClr val="FFFFFF">
                  <a:lumMod val="50000"/>
                </a:srgbClr>
              </a:solidFill>
              <a:latin typeface="Arial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Zuo and Chen (2010)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Paralleled FFD on GPU to simulate indoor airflow</a:t>
            </a:r>
            <a:endParaRPr lang="en-US" sz="1101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C6778EC-625D-4854-991B-ED06222C4A61}"/>
              </a:ext>
            </a:extLst>
          </p:cNvPr>
          <p:cNvSpPr txBox="1"/>
          <p:nvPr/>
        </p:nvSpPr>
        <p:spPr>
          <a:xfrm>
            <a:off x="4076105" y="5327352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2011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D3D1B78B-E1CD-4F5B-BFE0-A02C84B816BD}"/>
              </a:ext>
            </a:extLst>
          </p:cNvPr>
          <p:cNvCxnSpPr>
            <a:cxnSpLocks/>
          </p:cNvCxnSpPr>
          <p:nvPr/>
        </p:nvCxnSpPr>
        <p:spPr bwMode="auto">
          <a:xfrm>
            <a:off x="4698873" y="4248483"/>
            <a:ext cx="0" cy="21087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69AE0BB-BF1F-448D-AF20-8D456979236F}"/>
              </a:ext>
            </a:extLst>
          </p:cNvPr>
          <p:cNvSpPr txBox="1"/>
          <p:nvPr/>
        </p:nvSpPr>
        <p:spPr>
          <a:xfrm>
            <a:off x="3096128" y="5577600"/>
            <a:ext cx="1631079" cy="76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000" b="1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Chronis et al. (2011)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Integrated FFD and GA for wind loading optimization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0B69329-B7A6-4E19-BC55-D4922AE2E916}"/>
              </a:ext>
            </a:extLst>
          </p:cNvPr>
          <p:cNvSpPr txBox="1"/>
          <p:nvPr/>
        </p:nvSpPr>
        <p:spPr>
          <a:xfrm>
            <a:off x="5384378" y="2260356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2012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28F11A7C-92F7-4D74-B448-B72E0871BE21}"/>
              </a:ext>
            </a:extLst>
          </p:cNvPr>
          <p:cNvCxnSpPr>
            <a:cxnSpLocks/>
          </p:cNvCxnSpPr>
          <p:nvPr/>
        </p:nvCxnSpPr>
        <p:spPr bwMode="auto">
          <a:xfrm>
            <a:off x="5436319" y="2260356"/>
            <a:ext cx="0" cy="16840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5BA9524-F8B8-4113-BD27-F38AFC4E49CF}"/>
              </a:ext>
            </a:extLst>
          </p:cNvPr>
          <p:cNvSpPr txBox="1"/>
          <p:nvPr/>
        </p:nvSpPr>
        <p:spPr>
          <a:xfrm>
            <a:off x="5592866" y="4263644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2015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D4FCA231-A5C1-491F-B0FF-12BA02616D9D}"/>
              </a:ext>
            </a:extLst>
          </p:cNvPr>
          <p:cNvCxnSpPr>
            <a:cxnSpLocks/>
          </p:cNvCxnSpPr>
          <p:nvPr/>
        </p:nvCxnSpPr>
        <p:spPr bwMode="auto">
          <a:xfrm>
            <a:off x="6178494" y="4268261"/>
            <a:ext cx="0" cy="119939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299F6A3-4042-4F48-BA97-183182D491AD}"/>
              </a:ext>
            </a:extLst>
          </p:cNvPr>
          <p:cNvSpPr txBox="1"/>
          <p:nvPr/>
        </p:nvSpPr>
        <p:spPr>
          <a:xfrm>
            <a:off x="4577600" y="4512167"/>
            <a:ext cx="1631079" cy="1108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Healey and </a:t>
            </a:r>
            <a:r>
              <a:rPr lang="en-US" sz="1101" dirty="0" err="1">
                <a:solidFill>
                  <a:srgbClr val="FFFFFF">
                    <a:lumMod val="50000"/>
                  </a:srgbClr>
                </a:solidFill>
                <a:latin typeface="Arial"/>
              </a:rPr>
              <a:t>VanGilder</a:t>
            </a: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 et al. (2015)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000080"/>
                </a:solidFill>
                <a:latin typeface="Arial"/>
              </a:rPr>
              <a:t>First applied FFD to data center applications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101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4DE2E0F1-B79A-4070-88FB-5BB4C16F0943}"/>
              </a:ext>
            </a:extLst>
          </p:cNvPr>
          <p:cNvSpPr txBox="1"/>
          <p:nvPr/>
        </p:nvSpPr>
        <p:spPr>
          <a:xfrm>
            <a:off x="6848586" y="907141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2016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68374336-71CB-4FFF-8EB7-9A8376A333FD}"/>
              </a:ext>
            </a:extLst>
          </p:cNvPr>
          <p:cNvCxnSpPr>
            <a:cxnSpLocks/>
          </p:cNvCxnSpPr>
          <p:nvPr/>
        </p:nvCxnSpPr>
        <p:spPr bwMode="auto">
          <a:xfrm>
            <a:off x="6897543" y="901324"/>
            <a:ext cx="0" cy="30152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5BBCA5D-4865-46B5-8A83-5A57078A10F8}"/>
              </a:ext>
            </a:extLst>
          </p:cNvPr>
          <p:cNvSpPr txBox="1"/>
          <p:nvPr/>
        </p:nvSpPr>
        <p:spPr>
          <a:xfrm>
            <a:off x="6848585" y="1129201"/>
            <a:ext cx="1598070" cy="276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Zuo et al. (2016)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000080"/>
                </a:solidFill>
                <a:latin typeface="Arial"/>
              </a:rPr>
              <a:t>Implemented a FFD module in MBL for dynamically coupled simulation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441" dirty="0">
              <a:solidFill>
                <a:srgbClr val="FFFFFF">
                  <a:lumMod val="50000"/>
                </a:srgbClr>
              </a:solidFill>
              <a:latin typeface="Arial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Liu et al. (2016)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Implemented FFD in </a:t>
            </a:r>
            <a:r>
              <a:rPr lang="en-US" sz="1101" i="0" dirty="0" err="1">
                <a:solidFill>
                  <a:srgbClr val="FFFFFF">
                    <a:lumMod val="50000"/>
                  </a:srgbClr>
                </a:solidFill>
                <a:latin typeface="Arial"/>
              </a:rPr>
              <a:t>OpenFOAM</a:t>
            </a: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 for simulating indoor airflow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441" dirty="0">
              <a:solidFill>
                <a:srgbClr val="FFFFFF">
                  <a:lumMod val="50000"/>
                </a:srgbClr>
              </a:solidFill>
              <a:latin typeface="Arial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 err="1">
                <a:solidFill>
                  <a:srgbClr val="FFFFFF">
                    <a:lumMod val="50000"/>
                  </a:srgbClr>
                </a:solidFill>
                <a:latin typeface="Arial"/>
              </a:rPr>
              <a:t>Xue</a:t>
            </a: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 et al. (2016)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Developed a new SL-based PISO for indoor environment modeling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2C8878E-40B9-45F1-B50B-60511856D69E}"/>
              </a:ext>
            </a:extLst>
          </p:cNvPr>
          <p:cNvSpPr txBox="1"/>
          <p:nvPr/>
        </p:nvSpPr>
        <p:spPr>
          <a:xfrm>
            <a:off x="7007520" y="5251436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2017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BD584FA9-A7BF-4C50-8445-1CF90F02080C}"/>
              </a:ext>
            </a:extLst>
          </p:cNvPr>
          <p:cNvCxnSpPr>
            <a:cxnSpLocks/>
          </p:cNvCxnSpPr>
          <p:nvPr/>
        </p:nvCxnSpPr>
        <p:spPr bwMode="auto">
          <a:xfrm>
            <a:off x="7630288" y="4282034"/>
            <a:ext cx="0" cy="30240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7745A42C-DC34-44EE-982B-95BE825A58A8}"/>
              </a:ext>
            </a:extLst>
          </p:cNvPr>
          <p:cNvSpPr txBox="1"/>
          <p:nvPr/>
        </p:nvSpPr>
        <p:spPr>
          <a:xfrm>
            <a:off x="6027543" y="5501682"/>
            <a:ext cx="163107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000" b="1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Tian et al. (2017)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Couple FFD and multizone airflow models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441" dirty="0">
              <a:solidFill>
                <a:srgbClr val="FFFFFF">
                  <a:lumMod val="50000"/>
                </a:srgbClr>
              </a:solidFill>
              <a:latin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Liu et al (2017)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000080"/>
                </a:solidFill>
                <a:latin typeface="Arial"/>
              </a:rPr>
              <a:t>Developed a FFD-based adjoint method for inverse design of indoor environment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BBF8704-C520-4D2E-BCBF-1DE3B3588A13}"/>
              </a:ext>
            </a:extLst>
          </p:cNvPr>
          <p:cNvSpPr txBox="1"/>
          <p:nvPr/>
        </p:nvSpPr>
        <p:spPr>
          <a:xfrm>
            <a:off x="8322472" y="1881457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2018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424BD080-36A7-4097-B5D2-7C0BB0F8FFDA}"/>
              </a:ext>
            </a:extLst>
          </p:cNvPr>
          <p:cNvCxnSpPr>
            <a:cxnSpLocks/>
          </p:cNvCxnSpPr>
          <p:nvPr/>
        </p:nvCxnSpPr>
        <p:spPr bwMode="auto">
          <a:xfrm>
            <a:off x="8374413" y="1928233"/>
            <a:ext cx="0" cy="20094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0AC94076-5757-472D-BA01-DF182E257002}"/>
              </a:ext>
            </a:extLst>
          </p:cNvPr>
          <p:cNvSpPr txBox="1"/>
          <p:nvPr/>
        </p:nvSpPr>
        <p:spPr>
          <a:xfrm>
            <a:off x="8322470" y="2114464"/>
            <a:ext cx="1631079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Tian et al. (2018)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000080"/>
                </a:solidFill>
                <a:latin typeface="Arial"/>
              </a:rPr>
              <a:t>Intergraded FFD with an self-learning reduced order model ISAT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441" dirty="0">
              <a:solidFill>
                <a:srgbClr val="FFFFFF">
                  <a:lumMod val="50000"/>
                </a:srgbClr>
              </a:solidFill>
              <a:latin typeface="Arial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Liu and Chen (2018)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Developed a adaptive coarse grid generation method for FFD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101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10D6D4C-FF5A-4A69-BDAF-C0FB1C94385D}"/>
              </a:ext>
            </a:extLst>
          </p:cNvPr>
          <p:cNvSpPr txBox="1"/>
          <p:nvPr/>
        </p:nvSpPr>
        <p:spPr>
          <a:xfrm>
            <a:off x="8522125" y="4258341"/>
            <a:ext cx="940962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542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2019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27EC90DD-7307-48CF-A61B-3A1DE34F15C7}"/>
              </a:ext>
            </a:extLst>
          </p:cNvPr>
          <p:cNvCxnSpPr>
            <a:cxnSpLocks/>
          </p:cNvCxnSpPr>
          <p:nvPr/>
        </p:nvCxnSpPr>
        <p:spPr bwMode="auto">
          <a:xfrm>
            <a:off x="9107753" y="4262958"/>
            <a:ext cx="0" cy="119939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2B57436-34F4-4F04-A25C-B078791F3D7B}"/>
              </a:ext>
            </a:extLst>
          </p:cNvPr>
          <p:cNvSpPr txBox="1"/>
          <p:nvPr/>
        </p:nvSpPr>
        <p:spPr>
          <a:xfrm>
            <a:off x="7506858" y="4506865"/>
            <a:ext cx="1631079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000" b="1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1" dirty="0">
                <a:solidFill>
                  <a:srgbClr val="FFFFFF">
                    <a:lumMod val="50000"/>
                  </a:srgbClr>
                </a:solidFill>
                <a:latin typeface="Arial"/>
              </a:rPr>
              <a:t>Tian et al. (2019)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1" i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Further investigated simulating data center airflow using FFD</a:t>
            </a:r>
          </a:p>
        </p:txBody>
      </p:sp>
    </p:spTree>
    <p:extLst>
      <p:ext uri="{BB962C8B-B14F-4D97-AF65-F5344CB8AC3E}">
        <p14:creationId xmlns:p14="http://schemas.microsoft.com/office/powerpoint/2010/main" val="3714897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 txBox="1">
            <a:spLocks noGrp="1"/>
          </p:cNvSpPr>
          <p:nvPr/>
        </p:nvSpPr>
        <p:spPr bwMode="auto">
          <a:xfrm>
            <a:off x="9702800" y="7075488"/>
            <a:ext cx="182563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r">
              <a:lnSpc>
                <a:spcPct val="98000"/>
              </a:lnSpc>
            </a:pPr>
            <a:fld id="{3E3E79D7-37B6-4637-A59D-547663E1839B}" type="slidenum">
              <a:rPr lang="zh-CN" altLang="en-US" sz="1200">
                <a:solidFill>
                  <a:srgbClr val="000080"/>
                </a:solidFill>
                <a:ea typeface="宋体" pitchFamily="2" charset="-122"/>
                <a:cs typeface="Arial" charset="0"/>
                <a:sym typeface="Arial" charset="0"/>
              </a:rPr>
              <a:pPr algn="r">
                <a:lnSpc>
                  <a:spcPct val="98000"/>
                </a:lnSpc>
              </a:pPr>
              <a:t>5</a:t>
            </a:fld>
            <a:endParaRPr lang="en-US" altLang="zh-CN" sz="1200" dirty="0">
              <a:solidFill>
                <a:srgbClr val="000080"/>
              </a:solidFill>
              <a:ea typeface="宋体" pitchFamily="2" charset="-122"/>
              <a:cs typeface="Arial" charset="0"/>
              <a:sym typeface="Arial" charset="0"/>
            </a:endParaRPr>
          </a:p>
        </p:txBody>
      </p:sp>
      <p:sp>
        <p:nvSpPr>
          <p:cNvPr id="17411" name="Rectangle 1"/>
          <p:cNvSpPr>
            <a:spLocks/>
          </p:cNvSpPr>
          <p:nvPr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Example: Mixed Convection</a:t>
            </a:r>
          </a:p>
        </p:txBody>
      </p:sp>
      <p:sp>
        <p:nvSpPr>
          <p:cNvPr id="17413" name="Text Box 3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1911350" y="5759450"/>
            <a:ext cx="5257800" cy="9159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>
                <a:latin typeface="Gill Sans" charset="0"/>
                <a:ea typeface="宋体" pitchFamily="2" charset="-122"/>
              </a:rPr>
              <a:t>Numerical Setting:   32 x 32 Grid, </a:t>
            </a:r>
            <a:r>
              <a:rPr lang="en-US" altLang="zh-CN" sz="1800" b="1" dirty="0" err="1">
                <a:latin typeface="Gill Sans" charset="0"/>
                <a:ea typeface="宋体" pitchFamily="2" charset="-122"/>
              </a:rPr>
              <a:t>dt</a:t>
            </a:r>
            <a:r>
              <a:rPr lang="en-US" altLang="zh-CN" sz="1800" b="1" dirty="0">
                <a:latin typeface="Gill Sans" charset="0"/>
                <a:ea typeface="宋体" pitchFamily="2" charset="-122"/>
              </a:rPr>
              <a:t> = 0.1s </a:t>
            </a:r>
          </a:p>
          <a:p>
            <a:endParaRPr lang="en-US" altLang="zh-CN" sz="1800" b="1" dirty="0">
              <a:latin typeface="Gill Sans" charset="0"/>
              <a:ea typeface="宋体" pitchFamily="2" charset="-122"/>
            </a:endParaRPr>
          </a:p>
          <a:p>
            <a:pPr algn="l"/>
            <a:r>
              <a:rPr kumimoji="1" lang="en-US" altLang="ja-JP" sz="1800" b="1" dirty="0">
                <a:latin typeface="Gill Sans" charset="0"/>
                <a:ea typeface="ＭＳ Ｐゴシック" pitchFamily="34" charset="-128"/>
              </a:rPr>
              <a:t>Experimental Data:   </a:t>
            </a:r>
            <a:r>
              <a:rPr kumimoji="1" lang="en-US" altLang="ja-JP" sz="1800" b="1" dirty="0" err="1">
                <a:latin typeface="Gill Sans" charset="0"/>
                <a:ea typeface="ＭＳ Ｐゴシック" pitchFamily="34" charset="-128"/>
              </a:rPr>
              <a:t>Blay</a:t>
            </a:r>
            <a:r>
              <a:rPr kumimoji="1" lang="en-US" altLang="ja-JP" sz="1800" b="1" dirty="0">
                <a:latin typeface="Gill Sans" charset="0"/>
                <a:ea typeface="ＭＳ Ｐゴシック" pitchFamily="34" charset="-128"/>
              </a:rPr>
              <a:t> et al (1992)</a:t>
            </a:r>
            <a:endParaRPr kumimoji="1" lang="en-US" altLang="zh-CN" sz="1800" b="1" dirty="0">
              <a:latin typeface="Gill Sans" charset="0"/>
              <a:ea typeface="宋体" pitchFamily="2" charset="-122"/>
            </a:endParaRPr>
          </a:p>
        </p:txBody>
      </p: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1293813" y="3308350"/>
            <a:ext cx="1457325" cy="70961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17415" name="Text Box 5"/>
          <p:cNvSpPr txBox="1">
            <a:spLocks noChangeArrowheads="1"/>
          </p:cNvSpPr>
          <p:nvPr/>
        </p:nvSpPr>
        <p:spPr bwMode="auto">
          <a:xfrm>
            <a:off x="996950" y="4159250"/>
            <a:ext cx="3709987" cy="701675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333399"/>
                </a:solidFill>
                <a:latin typeface="Gill Sans" charset="0"/>
                <a:ea typeface="宋体" pitchFamily="2" charset="-122"/>
              </a:rPr>
              <a:t>Flow in a Room with </a:t>
            </a:r>
          </a:p>
          <a:p>
            <a:r>
              <a:rPr lang="en-US" altLang="zh-CN" sz="2000" b="1" dirty="0">
                <a:solidFill>
                  <a:srgbClr val="333399"/>
                </a:solidFill>
                <a:latin typeface="Gill Sans" charset="0"/>
                <a:ea typeface="宋体" pitchFamily="2" charset="-122"/>
              </a:rPr>
              <a:t>Ventilation and Floor Heating</a:t>
            </a:r>
          </a:p>
        </p:txBody>
      </p:sp>
      <p:sp>
        <p:nvSpPr>
          <p:cNvPr id="17417" name="Rectangle 7"/>
          <p:cNvSpPr>
            <a:spLocks noChangeArrowheads="1"/>
          </p:cNvSpPr>
          <p:nvPr/>
        </p:nvSpPr>
        <p:spPr bwMode="auto">
          <a:xfrm>
            <a:off x="6264275" y="4178300"/>
            <a:ext cx="27908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333399"/>
                </a:solidFill>
                <a:latin typeface="Gill Sans" charset="0"/>
                <a:ea typeface="宋体" pitchFamily="2" charset="-122"/>
              </a:rPr>
              <a:t>Mixed Convection</a:t>
            </a:r>
          </a:p>
        </p:txBody>
      </p:sp>
      <p:pic>
        <p:nvPicPr>
          <p:cNvPr id="17419" name="Picture 9" descr="radiantFloor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750" y="1568450"/>
            <a:ext cx="2879725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0" name="Picture 10" descr="Mixed convec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0525" y="1263650"/>
            <a:ext cx="36798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7094835"/>
            <a:ext cx="9531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err="1" smtClean="0"/>
              <a:t>Blay</a:t>
            </a:r>
            <a:r>
              <a:rPr lang="en-US" sz="1200" b="1" dirty="0" smtClean="0"/>
              <a:t>, D., </a:t>
            </a:r>
            <a:r>
              <a:rPr lang="en-US" sz="1200" b="1" dirty="0" err="1" smtClean="0"/>
              <a:t>Mergui</a:t>
            </a:r>
            <a:r>
              <a:rPr lang="en-US" sz="1200" b="1" dirty="0" smtClean="0"/>
              <a:t>, S., and </a:t>
            </a:r>
            <a:r>
              <a:rPr lang="en-US" sz="1200" b="1" dirty="0" err="1" smtClean="0"/>
              <a:t>Niculae</a:t>
            </a:r>
            <a:r>
              <a:rPr lang="en-US" sz="1200" b="1" dirty="0" smtClean="0"/>
              <a:t>, C. 1992. "Confined turbulent mixed convection in the presence of horizontal buoyant wall jet", </a:t>
            </a:r>
            <a:r>
              <a:rPr lang="en-US" sz="1200" b="1" i="1" dirty="0" smtClean="0"/>
              <a:t>Fundamentals of Mixed Convection, 213, 65-72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91904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/>
          </p:cNvSpPr>
          <p:nvPr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Mixed Convection: Results</a:t>
            </a:r>
          </a:p>
        </p:txBody>
      </p:sp>
      <p:pic>
        <p:nvPicPr>
          <p:cNvPr id="18436" name="Picture 3" descr="U_at_x=0"/>
          <p:cNvPicPr>
            <a:picLocks noChangeAspect="1" noChangeArrowheads="1"/>
          </p:cNvPicPr>
          <p:nvPr/>
        </p:nvPicPr>
        <p:blipFill>
          <a:blip r:embed="rId2" cstate="print"/>
          <a:srcRect l="9560" t="48482" r="24687" b="5730"/>
          <a:stretch>
            <a:fillRect/>
          </a:stretch>
        </p:blipFill>
        <p:spPr bwMode="auto">
          <a:xfrm>
            <a:off x="311150" y="1949450"/>
            <a:ext cx="4441825" cy="437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7" descr="T_at_x=0"/>
          <p:cNvPicPr>
            <a:picLocks noChangeAspect="1" noChangeArrowheads="1"/>
          </p:cNvPicPr>
          <p:nvPr/>
        </p:nvPicPr>
        <p:blipFill>
          <a:blip r:embed="rId3" cstate="print"/>
          <a:srcRect l="8229" t="48482" r="25171" b="5386"/>
          <a:stretch>
            <a:fillRect/>
          </a:stretch>
        </p:blipFill>
        <p:spPr bwMode="auto">
          <a:xfrm>
            <a:off x="5264150" y="1949450"/>
            <a:ext cx="4543425" cy="44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Rectangle 15"/>
          <p:cNvSpPr>
            <a:spLocks noChangeArrowheads="1"/>
          </p:cNvSpPr>
          <p:nvPr/>
        </p:nvSpPr>
        <p:spPr bwMode="auto">
          <a:xfrm>
            <a:off x="2043113" y="6597650"/>
            <a:ext cx="14462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333399"/>
                </a:solidFill>
                <a:latin typeface="Gill Sans" charset="0"/>
                <a:ea typeface="宋体" pitchFamily="2" charset="-122"/>
              </a:rPr>
              <a:t>Velocity</a:t>
            </a:r>
            <a:endParaRPr lang="en-US" altLang="zh-CN" sz="2600" dirty="0">
              <a:latin typeface="Gill Sans" charset="0"/>
              <a:ea typeface="宋体" pitchFamily="2" charset="-122"/>
            </a:endParaRPr>
          </a:p>
        </p:txBody>
      </p:sp>
      <p:sp>
        <p:nvSpPr>
          <p:cNvPr id="18439" name="Rectangle 16"/>
          <p:cNvSpPr>
            <a:spLocks noChangeArrowheads="1"/>
          </p:cNvSpPr>
          <p:nvPr/>
        </p:nvSpPr>
        <p:spPr bwMode="auto">
          <a:xfrm>
            <a:off x="6792913" y="6597650"/>
            <a:ext cx="2181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333399"/>
                </a:solidFill>
                <a:latin typeface="Gill Sans" charset="0"/>
                <a:ea typeface="宋体" pitchFamily="2" charset="-122"/>
              </a:rPr>
              <a:t>Temperature</a:t>
            </a:r>
            <a:endParaRPr lang="en-US" altLang="zh-CN" sz="2600" dirty="0">
              <a:latin typeface="Gill Sans" charset="0"/>
              <a:ea typeface="宋体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57766" y="7006451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3E79D7-37B6-4637-A59D-547663E1839B}" type="slidenum">
              <a:rPr lang="zh-CN" altLang="en-US" sz="1200" smtClean="0">
                <a:solidFill>
                  <a:srgbClr val="000080"/>
                </a:solidFill>
                <a:ea typeface="宋体" pitchFamily="2" charset="-122"/>
                <a:cs typeface="Arial" charset="0"/>
                <a:sym typeface="Arial" charset="0"/>
              </a:rPr>
              <a:pPr/>
              <a:t>6</a:t>
            </a:fld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0" y="7094835"/>
            <a:ext cx="9531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err="1" smtClean="0"/>
              <a:t>Blay</a:t>
            </a:r>
            <a:r>
              <a:rPr lang="en-US" sz="1200" b="1" dirty="0" smtClean="0"/>
              <a:t>, D., </a:t>
            </a:r>
            <a:r>
              <a:rPr lang="en-US" sz="1200" b="1" dirty="0" err="1" smtClean="0"/>
              <a:t>Mergui</a:t>
            </a:r>
            <a:r>
              <a:rPr lang="en-US" sz="1200" b="1" dirty="0" smtClean="0"/>
              <a:t>, S., and </a:t>
            </a:r>
            <a:r>
              <a:rPr lang="en-US" sz="1200" b="1" dirty="0" err="1" smtClean="0"/>
              <a:t>Niculae</a:t>
            </a:r>
            <a:r>
              <a:rPr lang="en-US" sz="1200" b="1" dirty="0" smtClean="0"/>
              <a:t>, C. 1992. "Confined turbulent mixed convection in the presence of horizontal buoyant wall jet", </a:t>
            </a:r>
            <a:r>
              <a:rPr lang="en-US" sz="1200" b="1" i="1" dirty="0" smtClean="0"/>
              <a:t>Fundamentals of Mixed Convection, 213, 65-72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57568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/>
          </p:cNvSpPr>
          <p:nvPr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Implementation of FFD on GPU</a:t>
            </a:r>
          </a:p>
        </p:txBody>
      </p:sp>
      <p:pic>
        <p:nvPicPr>
          <p:cNvPr id="21508" name="Picture 3" descr="FFD on GP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50" y="1492250"/>
            <a:ext cx="4745038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59350" y="5309453"/>
            <a:ext cx="5038344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cudaMemcpy</a:t>
            </a:r>
            <a:r>
              <a:rPr lang="en-US" sz="1600" dirty="0" smtClean="0"/>
              <a:t>(</a:t>
            </a:r>
            <a:r>
              <a:rPr lang="en-US" sz="1600" dirty="0" err="1" smtClean="0"/>
              <a:t>vx</a:t>
            </a:r>
            <a:r>
              <a:rPr lang="en-US" sz="1600" dirty="0" smtClean="0"/>
              <a:t>, </a:t>
            </a:r>
            <a:r>
              <a:rPr lang="en-US" sz="1600" dirty="0" err="1" smtClean="0"/>
              <a:t>d_vx</a:t>
            </a:r>
            <a:r>
              <a:rPr lang="en-US" sz="1600" dirty="0" smtClean="0"/>
              <a:t>, </a:t>
            </a:r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sizeof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50"/>
                </a:solidFill>
              </a:rPr>
              <a:t>float</a:t>
            </a:r>
            <a:r>
              <a:rPr lang="en-US" sz="1600" dirty="0" smtClean="0"/>
              <a:t>) * </a:t>
            </a:r>
            <a:r>
              <a:rPr lang="en-US" sz="1600" dirty="0" err="1" smtClean="0"/>
              <a:t>geom.dimension</a:t>
            </a:r>
            <a:r>
              <a:rPr lang="en-US" sz="1600" dirty="0" smtClean="0"/>
              <a:t>,  </a:t>
            </a:r>
            <a:r>
              <a:rPr lang="en-US" sz="1600" dirty="0" err="1" smtClean="0">
                <a:solidFill>
                  <a:srgbClr val="00B050"/>
                </a:solidFill>
              </a:rPr>
              <a:t>cudaMemcpyDeviceToHost</a:t>
            </a:r>
            <a:r>
              <a:rPr lang="en-US" sz="1600" dirty="0" smtClean="0"/>
              <a:t>);</a:t>
            </a:r>
          </a:p>
          <a:p>
            <a:pPr algn="l"/>
            <a:r>
              <a:rPr lang="en-US" sz="1600" dirty="0" smtClean="0"/>
              <a:t>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9350" y="2642453"/>
            <a:ext cx="5035550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l"/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cudaMemcpy</a:t>
            </a:r>
            <a:r>
              <a:rPr lang="en-US" sz="1600" dirty="0" smtClean="0">
                <a:solidFill>
                  <a:schemeClr val="tx2"/>
                </a:solidFill>
              </a:rPr>
              <a:t>(</a:t>
            </a:r>
            <a:r>
              <a:rPr lang="en-US" sz="1600" dirty="0" err="1" smtClean="0"/>
              <a:t>d_vy</a:t>
            </a:r>
            <a:r>
              <a:rPr lang="en-US" sz="1600" dirty="0" smtClean="0"/>
              <a:t>, </a:t>
            </a:r>
            <a:r>
              <a:rPr lang="en-US" sz="1600" dirty="0" err="1" smtClean="0"/>
              <a:t>vy</a:t>
            </a:r>
            <a:r>
              <a:rPr lang="en-US" sz="1600" dirty="0" smtClean="0"/>
              <a:t>, </a:t>
            </a:r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sizeof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50"/>
                </a:solidFill>
              </a:rPr>
              <a:t>float</a:t>
            </a:r>
            <a:r>
              <a:rPr lang="en-US" sz="1600" dirty="0" smtClean="0"/>
              <a:t>) * dimension,  </a:t>
            </a:r>
            <a:r>
              <a:rPr lang="en-US" sz="1600" dirty="0" err="1" smtClean="0">
                <a:solidFill>
                  <a:srgbClr val="00B050"/>
                </a:solidFill>
              </a:rPr>
              <a:t>cudaMemcpyHostToDevice</a:t>
            </a:r>
            <a:r>
              <a:rPr lang="en-US" sz="1600" dirty="0" smtClean="0"/>
              <a:t>); </a:t>
            </a:r>
          </a:p>
          <a:p>
            <a:pPr algn="l"/>
            <a:r>
              <a:rPr lang="en-US" sz="1600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30950" y="958850"/>
            <a:ext cx="1774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CUDA Codes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9350" y="3549650"/>
            <a:ext cx="503555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dim3</a:t>
            </a:r>
            <a:r>
              <a:rPr lang="en-US" sz="1600" dirty="0" smtClean="0"/>
              <a:t> grid(</a:t>
            </a:r>
            <a:r>
              <a:rPr lang="en-US" sz="1600" dirty="0" err="1" smtClean="0"/>
              <a:t>imax</a:t>
            </a:r>
            <a:r>
              <a:rPr lang="en-US" sz="1600" dirty="0" smtClean="0"/>
              <a:t>/BLOCKDIM+ (!(</a:t>
            </a:r>
            <a:r>
              <a:rPr lang="en-US" sz="1600" dirty="0" err="1" smtClean="0"/>
              <a:t>imax%BLOCKDIM</a:t>
            </a:r>
            <a:r>
              <a:rPr lang="en-US" sz="1600" dirty="0" smtClean="0"/>
              <a:t>) ?0:1), </a:t>
            </a:r>
            <a:r>
              <a:rPr lang="en-US" sz="1600" dirty="0" err="1" smtClean="0"/>
              <a:t>jmax</a:t>
            </a:r>
            <a:r>
              <a:rPr lang="en-US" sz="1600" dirty="0" smtClean="0"/>
              <a:t>/BLOCKDIM+(!(</a:t>
            </a:r>
            <a:r>
              <a:rPr lang="en-US" sz="1600" dirty="0" err="1" smtClean="0"/>
              <a:t>jmax%BLOCKDIM</a:t>
            </a:r>
            <a:r>
              <a:rPr lang="en-US" sz="1600" dirty="0" smtClean="0"/>
              <a:t>)?0:1));</a:t>
            </a:r>
          </a:p>
          <a:p>
            <a:pPr algn="l"/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dim3</a:t>
            </a:r>
            <a:r>
              <a:rPr lang="en-US" sz="1600" dirty="0" smtClean="0"/>
              <a:t> </a:t>
            </a:r>
            <a:r>
              <a:rPr lang="en-US" sz="1600" dirty="0" err="1" smtClean="0"/>
              <a:t>tids</a:t>
            </a:r>
            <a:r>
              <a:rPr lang="en-US" sz="1600" dirty="0" smtClean="0"/>
              <a:t>(BLOCKDIM, BLOCKDIM);</a:t>
            </a:r>
          </a:p>
          <a:p>
            <a:pPr algn="l"/>
            <a:r>
              <a:rPr lang="en-US" sz="1600" dirty="0" err="1" smtClean="0"/>
              <a:t>advect_k</a:t>
            </a:r>
            <a:r>
              <a:rPr lang="en-US" sz="1600" dirty="0" smtClean="0"/>
              <a:t>&lt;&lt;&lt;grid, </a:t>
            </a:r>
            <a:r>
              <a:rPr lang="en-US" sz="1600" dirty="0" err="1" smtClean="0"/>
              <a:t>tids</a:t>
            </a:r>
            <a:r>
              <a:rPr lang="en-US" sz="1600" dirty="0" smtClean="0"/>
              <a:t>&gt;&gt;&gt;(x, y, </a:t>
            </a:r>
            <a:r>
              <a:rPr lang="en-US" sz="1600" dirty="0" err="1" smtClean="0"/>
              <a:t>vx</a:t>
            </a:r>
            <a:r>
              <a:rPr lang="en-US" sz="1600" dirty="0" smtClean="0"/>
              <a:t>, vx0, vx0, vy0, </a:t>
            </a:r>
            <a:r>
              <a:rPr lang="en-US" sz="1600" dirty="0" err="1" smtClean="0"/>
              <a:t>imax</a:t>
            </a:r>
            <a:r>
              <a:rPr lang="en-US" sz="1600" dirty="0" smtClean="0"/>
              <a:t>, </a:t>
            </a:r>
            <a:r>
              <a:rPr lang="en-US" sz="1600" dirty="0" err="1" smtClean="0"/>
              <a:t>jmax</a:t>
            </a:r>
            <a:r>
              <a:rPr lang="en-US" sz="1600" dirty="0" smtClean="0"/>
              <a:t>,  </a:t>
            </a:r>
            <a:r>
              <a:rPr lang="en-US" sz="1600" dirty="0" err="1" smtClean="0"/>
              <a:t>dt</a:t>
            </a:r>
            <a:r>
              <a:rPr lang="en-US" sz="1600" dirty="0" smtClean="0"/>
              <a:t>);</a:t>
            </a:r>
          </a:p>
          <a:p>
            <a:pPr algn="l"/>
            <a:r>
              <a:rPr lang="en-US" sz="1600" dirty="0" smtClean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9350" y="1974275"/>
            <a:ext cx="5035550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l"/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cudaMalloc</a:t>
            </a:r>
            <a:r>
              <a:rPr lang="en-US" sz="1600" dirty="0" smtClean="0"/>
              <a:t>((</a:t>
            </a:r>
            <a:r>
              <a:rPr lang="en-US" sz="1600" dirty="0" smtClean="0">
                <a:solidFill>
                  <a:srgbClr val="00B050"/>
                </a:solidFill>
              </a:rPr>
              <a:t>void</a:t>
            </a:r>
            <a:r>
              <a:rPr lang="en-US" sz="1600" dirty="0" smtClean="0"/>
              <a:t>**)&amp;</a:t>
            </a:r>
            <a:r>
              <a:rPr lang="en-US" sz="1600" dirty="0" err="1" smtClean="0"/>
              <a:t>d_vx</a:t>
            </a:r>
            <a:r>
              <a:rPr lang="en-US" sz="1600" dirty="0" smtClean="0"/>
              <a:t>, </a:t>
            </a:r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sizeof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50"/>
                </a:solidFill>
              </a:rPr>
              <a:t>float</a:t>
            </a:r>
            <a:r>
              <a:rPr lang="en-US" sz="1600" dirty="0" smtClean="0"/>
              <a:t>) * dimension);</a:t>
            </a:r>
          </a:p>
          <a:p>
            <a:pPr algn="l"/>
            <a:r>
              <a:rPr lang="en-US" sz="1600" dirty="0" smtClean="0"/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59350" y="6292850"/>
            <a:ext cx="5038344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cudaFree</a:t>
            </a:r>
            <a:r>
              <a:rPr lang="en-US" sz="1600" dirty="0" smtClean="0"/>
              <a:t>(</a:t>
            </a:r>
            <a:r>
              <a:rPr lang="en-US" sz="1600" dirty="0" err="1" smtClean="0"/>
              <a:t>d_vx</a:t>
            </a:r>
            <a:r>
              <a:rPr lang="en-US" sz="1600" dirty="0" smtClean="0"/>
              <a:t>);</a:t>
            </a:r>
          </a:p>
          <a:p>
            <a:pPr algn="l"/>
            <a:r>
              <a:rPr lang="en-US" sz="1600" dirty="0" smtClean="0"/>
              <a:t>…</a:t>
            </a:r>
          </a:p>
        </p:txBody>
      </p:sp>
      <p:cxnSp>
        <p:nvCxnSpPr>
          <p:cNvPr id="15" name="Straight Arrow Connector 14"/>
          <p:cNvCxnSpPr>
            <a:endCxn id="9" idx="1"/>
          </p:cNvCxnSpPr>
          <p:nvPr/>
        </p:nvCxnSpPr>
        <p:spPr bwMode="auto">
          <a:xfrm flipV="1">
            <a:off x="4273550" y="2266663"/>
            <a:ext cx="685800" cy="21618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6" idx="1"/>
          </p:cNvCxnSpPr>
          <p:nvPr/>
        </p:nvCxnSpPr>
        <p:spPr bwMode="auto">
          <a:xfrm flipV="1">
            <a:off x="4349750" y="3057952"/>
            <a:ext cx="609600" cy="4154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349750" y="4527838"/>
            <a:ext cx="609600" cy="124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349750" y="5518438"/>
            <a:ext cx="609600" cy="124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4349750" y="6432838"/>
            <a:ext cx="609600" cy="124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623506" y="958850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Program Flow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57766" y="7006451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3E79D7-37B6-4637-A59D-547663E1839B}" type="slidenum">
              <a:rPr lang="zh-CN" altLang="en-US" sz="1200" smtClean="0">
                <a:solidFill>
                  <a:srgbClr val="000080"/>
                </a:solidFill>
                <a:ea typeface="宋体" pitchFamily="2" charset="-122"/>
                <a:cs typeface="Arial" charset="0"/>
                <a:sym typeface="Arial" charset="0"/>
              </a:rPr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4318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/>
          </p:cNvSpPr>
          <p:nvPr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Example: Lid-Driven Cavity Flow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747968" y="5946775"/>
            <a:ext cx="4121641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800" b="1" dirty="0"/>
              <a:t>Reference Data from </a:t>
            </a:r>
            <a:r>
              <a:rPr lang="en-US" altLang="zh-CN" sz="1800" b="1" dirty="0" err="1"/>
              <a:t>Ghia</a:t>
            </a:r>
            <a:r>
              <a:rPr lang="en-US" altLang="zh-CN" sz="1800" b="1" dirty="0"/>
              <a:t> </a:t>
            </a:r>
            <a:r>
              <a:rPr lang="en-US" altLang="zh-CN" sz="1800" b="1" dirty="0" smtClean="0"/>
              <a:t>et al.1982</a:t>
            </a:r>
            <a:endParaRPr lang="en-US" altLang="zh-CN" sz="1800" b="1" dirty="0"/>
          </a:p>
        </p:txBody>
      </p:sp>
      <p:pic>
        <p:nvPicPr>
          <p:cNvPr id="10" name="Picture 5" descr="U_at_x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350" y="1222375"/>
            <a:ext cx="4497388" cy="4465638"/>
          </a:xfrm>
          <a:prstGeom prst="rect">
            <a:avLst/>
          </a:prstGeom>
          <a:noFill/>
        </p:spPr>
      </p:pic>
      <p:pic>
        <p:nvPicPr>
          <p:cNvPr id="11" name="Picture 6" descr="V_at_y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0750" y="1263650"/>
            <a:ext cx="4487863" cy="445452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9557766" y="7006451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3E79D7-37B6-4637-A59D-547663E1839B}" type="slidenum">
              <a:rPr lang="zh-CN" altLang="en-US" sz="1200" smtClean="0">
                <a:solidFill>
                  <a:srgbClr val="000080"/>
                </a:solidFill>
                <a:ea typeface="宋体" pitchFamily="2" charset="-122"/>
                <a:cs typeface="Arial" charset="0"/>
                <a:sym typeface="Arial" charset="0"/>
              </a:rPr>
              <a:pPr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697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"/>
          <p:cNvSpPr>
            <a:spLocks/>
          </p:cNvSpPr>
          <p:nvPr/>
        </p:nvSpPr>
        <p:spPr bwMode="auto">
          <a:xfrm>
            <a:off x="0" y="0"/>
            <a:ext cx="10090150" cy="9144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zh-CN" altLang="en-US">
              <a:latin typeface="Gill Sans" charset="0"/>
              <a:ea typeface="宋体" pitchFamily="2" charset="-122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Simulation Speed</a:t>
            </a:r>
          </a:p>
        </p:txBody>
      </p:sp>
      <p:sp>
        <p:nvSpPr>
          <p:cNvPr id="6149" name="Text Box 9"/>
          <p:cNvSpPr txBox="1">
            <a:spLocks noChangeArrowheads="1"/>
          </p:cNvSpPr>
          <p:nvPr/>
        </p:nvSpPr>
        <p:spPr bwMode="auto">
          <a:xfrm>
            <a:off x="844550" y="5988050"/>
            <a:ext cx="4186238" cy="1225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>
              <a:spcAft>
                <a:spcPct val="20000"/>
              </a:spcAft>
              <a:buSzPct val="60000"/>
              <a:buFont typeface="Wingdings" pitchFamily="2" charset="2"/>
              <a:buChar char="l"/>
            </a:pPr>
            <a:r>
              <a:rPr lang="zh-CN" altLang="en-US" sz="1600">
                <a:latin typeface="Gill Sans" charset="0"/>
                <a:ea typeface="宋体" pitchFamily="2" charset="-122"/>
              </a:rPr>
              <a:t> </a:t>
            </a:r>
            <a:r>
              <a:rPr lang="en-US" altLang="zh-CN" sz="1600">
                <a:latin typeface="Gill Sans" charset="0"/>
                <a:ea typeface="宋体" pitchFamily="2" charset="-122"/>
              </a:rPr>
              <a:t>Lid-Driven Cavity Flow</a:t>
            </a:r>
          </a:p>
          <a:p>
            <a:pPr algn="l">
              <a:spcAft>
                <a:spcPct val="20000"/>
              </a:spcAft>
              <a:buSzPct val="60000"/>
              <a:buFont typeface="Wingdings" pitchFamily="2" charset="2"/>
              <a:buChar char="l"/>
            </a:pPr>
            <a:r>
              <a:rPr lang="en-US" altLang="zh-CN" sz="1600">
                <a:latin typeface="Gill Sans" charset="0"/>
                <a:ea typeface="宋体" pitchFamily="2" charset="-122"/>
              </a:rPr>
              <a:t> Computing Time for 100 Time Steps</a:t>
            </a:r>
          </a:p>
          <a:p>
            <a:pPr algn="l">
              <a:spcAft>
                <a:spcPct val="20000"/>
              </a:spcAft>
              <a:buSzPct val="60000"/>
              <a:buFont typeface="Wingdings" pitchFamily="2" charset="2"/>
              <a:buChar char="l"/>
            </a:pPr>
            <a:r>
              <a:rPr lang="en-US" altLang="zh-CN" sz="1600">
                <a:latin typeface="Gill Sans" charset="0"/>
                <a:ea typeface="宋体" pitchFamily="2" charset="-122"/>
              </a:rPr>
              <a:t> 10 Seconds in Physical Process</a:t>
            </a:r>
          </a:p>
          <a:p>
            <a:pPr algn="l">
              <a:spcAft>
                <a:spcPct val="20000"/>
              </a:spcAft>
              <a:buSzPct val="60000"/>
              <a:buFont typeface="Wingdings" pitchFamily="2" charset="2"/>
              <a:buChar char="l"/>
            </a:pPr>
            <a:r>
              <a:rPr lang="en-US" altLang="zh-CN" sz="1600">
                <a:latin typeface="Gill Sans" charset="0"/>
                <a:ea typeface="宋体" pitchFamily="2" charset="-122"/>
              </a:rPr>
              <a:t> CFD RNG </a:t>
            </a:r>
            <a:r>
              <a:rPr lang="en-US" altLang="zh-CN" sz="1600" i="1">
                <a:latin typeface="Gill Sans" charset="0"/>
                <a:ea typeface="宋体" pitchFamily="2" charset="-122"/>
              </a:rPr>
              <a:t>k</a:t>
            </a:r>
            <a:r>
              <a:rPr lang="en-US" altLang="zh-CN" sz="1600">
                <a:latin typeface="Gill Sans" charset="0"/>
                <a:ea typeface="宋体" pitchFamily="2" charset="-122"/>
              </a:rPr>
              <a:t>-</a:t>
            </a:r>
            <a:r>
              <a:rPr lang="en-US" altLang="zh-CN" sz="1600" i="1">
                <a:latin typeface="Symbol" pitchFamily="18" charset="2"/>
                <a:ea typeface="宋体" pitchFamily="2" charset="-122"/>
              </a:rPr>
              <a:t>e</a:t>
            </a:r>
            <a:r>
              <a:rPr lang="en-US" altLang="zh-CN" sz="1600">
                <a:latin typeface="Gill Sans" charset="0"/>
                <a:ea typeface="宋体" pitchFamily="2" charset="-122"/>
              </a:rPr>
              <a:t> Model; FFD Laminar Model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844550" y="1263650"/>
          <a:ext cx="8135938" cy="479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Chart" r:id="rId4" imgW="6210442" imgH="3657600" progId="Excel.Sheet.8">
                  <p:embed/>
                </p:oleObj>
              </mc:Choice>
              <mc:Fallback>
                <p:oleObj name="Chart" r:id="rId4" imgW="6210442" imgH="36576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1263650"/>
                        <a:ext cx="8135938" cy="479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253288" y="1427163"/>
            <a:ext cx="15430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1800" b="1">
                <a:solidFill>
                  <a:srgbClr val="008000"/>
                </a:solidFill>
                <a:latin typeface="Gill Sans" charset="0"/>
                <a:ea typeface="宋体" pitchFamily="2" charset="-122"/>
              </a:rPr>
              <a:t>CFD on CPU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8045450" y="2049463"/>
            <a:ext cx="15176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1800" b="1">
                <a:solidFill>
                  <a:srgbClr val="000099"/>
                </a:solidFill>
                <a:latin typeface="Gill Sans" charset="0"/>
                <a:ea typeface="宋体" pitchFamily="2" charset="-122"/>
              </a:rPr>
              <a:t>FFD on CPU</a:t>
            </a:r>
          </a:p>
        </p:txBody>
      </p:sp>
      <p:sp>
        <p:nvSpPr>
          <p:cNvPr id="6152" name="Line 10"/>
          <p:cNvSpPr>
            <a:spLocks noChangeShapeType="1"/>
          </p:cNvSpPr>
          <p:nvPr/>
        </p:nvSpPr>
        <p:spPr bwMode="auto">
          <a:xfrm>
            <a:off x="6100763" y="2200275"/>
            <a:ext cx="0" cy="863600"/>
          </a:xfrm>
          <a:prstGeom prst="line">
            <a:avLst/>
          </a:prstGeom>
          <a:noFill/>
          <a:ln w="57150" cap="sq">
            <a:solidFill>
              <a:schemeClr val="tx2"/>
            </a:solidFill>
            <a:miter lim="800000"/>
            <a:headEnd type="triangle" w="sm" len="sm"/>
            <a:tailEnd type="triangle" w="sm" len="sm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153" name="Text Box 11"/>
          <p:cNvSpPr txBox="1">
            <a:spLocks noChangeArrowheads="1"/>
          </p:cNvSpPr>
          <p:nvPr/>
        </p:nvSpPr>
        <p:spPr bwMode="auto">
          <a:xfrm>
            <a:off x="6172200" y="2319338"/>
            <a:ext cx="7778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Gill Sans" charset="0"/>
                <a:ea typeface="宋体" pitchFamily="2" charset="-122"/>
              </a:rPr>
              <a:t>50 x</a:t>
            </a: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>
            <a:off x="6100763" y="3065463"/>
            <a:ext cx="0" cy="790575"/>
          </a:xfrm>
          <a:prstGeom prst="line">
            <a:avLst/>
          </a:prstGeom>
          <a:noFill/>
          <a:ln w="57150" cap="sq">
            <a:solidFill>
              <a:schemeClr val="tx2"/>
            </a:solidFill>
            <a:miter lim="800000"/>
            <a:headEnd type="triangle" w="sm" len="sm"/>
            <a:tailEnd type="triangle" w="sm" len="sm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6172200" y="3111500"/>
            <a:ext cx="7778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Gill Sans" charset="0"/>
                <a:ea typeface="宋体" pitchFamily="2" charset="-122"/>
              </a:rPr>
              <a:t>30 x</a:t>
            </a: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 flipV="1">
            <a:off x="6964363" y="1839913"/>
            <a:ext cx="0" cy="1655762"/>
          </a:xfrm>
          <a:prstGeom prst="line">
            <a:avLst/>
          </a:prstGeom>
          <a:noFill/>
          <a:ln w="76200" cap="sq">
            <a:solidFill>
              <a:schemeClr val="tx2"/>
            </a:solidFill>
            <a:miter lim="800000"/>
            <a:headEnd type="triangle" w="sm" len="sm"/>
            <a:tailEnd type="triangle" w="sm" len="sm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7037388" y="2535238"/>
            <a:ext cx="1117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Gill Sans" charset="0"/>
                <a:ea typeface="宋体" pitchFamily="2" charset="-122"/>
              </a:rPr>
              <a:t>1500 x</a:t>
            </a:r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2144713" y="4191000"/>
            <a:ext cx="6824662" cy="457200"/>
          </a:xfrm>
          <a:prstGeom prst="rect">
            <a:avLst/>
          </a:prstGeom>
          <a:solidFill>
            <a:srgbClr val="99CCFF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8000"/>
                </a:solidFill>
                <a:latin typeface="Gill Sans" charset="0"/>
                <a:ea typeface="宋体" pitchFamily="2" charset="-122"/>
              </a:rPr>
              <a:t>25 hours CFD on CPU </a:t>
            </a:r>
            <a:r>
              <a:rPr lang="en-US" altLang="zh-CN" sz="2400" b="1">
                <a:latin typeface="Gill Sans" charset="0"/>
                <a:ea typeface="宋体" pitchFamily="2" charset="-122"/>
              </a:rPr>
              <a:t>=</a:t>
            </a:r>
            <a:r>
              <a:rPr lang="en-US" altLang="zh-CN" sz="2400" b="1">
                <a:solidFill>
                  <a:srgbClr val="008000"/>
                </a:solidFill>
                <a:latin typeface="Gill Sans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Gill Sans" charset="0"/>
                <a:ea typeface="宋体" pitchFamily="2" charset="-122"/>
              </a:rPr>
              <a:t>1 minute FFD on GPU</a:t>
            </a:r>
            <a:endParaRPr lang="en-US" altLang="zh-CN" sz="2400" b="1">
              <a:latin typeface="Gill Sans" charset="0"/>
              <a:ea typeface="宋体" pitchFamily="2" charset="-122"/>
            </a:endParaRPr>
          </a:p>
        </p:txBody>
      </p:sp>
      <p:sp>
        <p:nvSpPr>
          <p:cNvPr id="6159" name="Text Box 21"/>
          <p:cNvSpPr txBox="1">
            <a:spLocks noChangeArrowheads="1"/>
          </p:cNvSpPr>
          <p:nvPr/>
        </p:nvSpPr>
        <p:spPr bwMode="auto">
          <a:xfrm>
            <a:off x="8340725" y="2703513"/>
            <a:ext cx="15303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1800" b="1">
                <a:solidFill>
                  <a:srgbClr val="FF0000"/>
                </a:solidFill>
                <a:latin typeface="Gill Sans" charset="0"/>
                <a:ea typeface="宋体" pitchFamily="2" charset="-122"/>
              </a:rPr>
              <a:t>FFD on GPU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557766" y="7006451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3E79D7-37B6-4637-A59D-547663E1839B}" type="slidenum">
              <a:rPr lang="zh-CN" altLang="en-US" sz="1200" smtClean="0">
                <a:solidFill>
                  <a:srgbClr val="000080"/>
                </a:solidFill>
                <a:ea typeface="宋体" pitchFamily="2" charset="-122"/>
                <a:cs typeface="Arial" charset="0"/>
                <a:sym typeface="Arial" charset="0"/>
              </a:rPr>
              <a:pPr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9542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6" grpId="0"/>
      <p:bldP spid="27" grpId="0" animBg="1"/>
    </p:bldLst>
  </p:timing>
</p:sld>
</file>

<file path=ppt/theme/theme1.xml><?xml version="1.0" encoding="utf-8"?>
<a:theme xmlns:a="http://schemas.openxmlformats.org/drawingml/2006/main" name="Default - Blank">
  <a:themeElements>
    <a:clrScheme name="">
      <a:dk1>
        <a:srgbClr val="FFFFFF"/>
      </a:dk1>
      <a:lt1>
        <a:srgbClr val="FFFFFF"/>
      </a:lt1>
      <a:dk2>
        <a:srgbClr val="000000"/>
      </a:dk2>
      <a:lt2>
        <a:srgbClr val="808080"/>
      </a:lt2>
      <a:accent1>
        <a:srgbClr val="000080"/>
      </a:accent1>
      <a:accent2>
        <a:srgbClr val="333399"/>
      </a:accent2>
      <a:accent3>
        <a:srgbClr val="FFFFFF"/>
      </a:accent3>
      <a:accent4>
        <a:srgbClr val="DADADA"/>
      </a:accent4>
      <a:accent5>
        <a:srgbClr val="AAAAC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Blank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57150" cap="flat" cmpd="sng" algn="ctr">
          <a:solidFill>
            <a:srgbClr val="FF00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Default -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UM Templat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- Blank">
  <a:themeElements>
    <a:clrScheme name="">
      <a:dk1>
        <a:srgbClr val="FFFFFF"/>
      </a:dk1>
      <a:lt1>
        <a:srgbClr val="FFFFFF"/>
      </a:lt1>
      <a:dk2>
        <a:srgbClr val="000000"/>
      </a:dk2>
      <a:lt2>
        <a:srgbClr val="808080"/>
      </a:lt2>
      <a:accent1>
        <a:srgbClr val="000080"/>
      </a:accent1>
      <a:accent2>
        <a:srgbClr val="333399"/>
      </a:accent2>
      <a:accent3>
        <a:srgbClr val="FFFFFF"/>
      </a:accent3>
      <a:accent4>
        <a:srgbClr val="DADADA"/>
      </a:accent4>
      <a:accent5>
        <a:srgbClr val="AAAAC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Blank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- Blank">
  <a:themeElements>
    <a:clrScheme name="">
      <a:dk1>
        <a:srgbClr val="FFFFFF"/>
      </a:dk1>
      <a:lt1>
        <a:srgbClr val="FFFFFF"/>
      </a:lt1>
      <a:dk2>
        <a:srgbClr val="000000"/>
      </a:dk2>
      <a:lt2>
        <a:srgbClr val="808080"/>
      </a:lt2>
      <a:accent1>
        <a:srgbClr val="000080"/>
      </a:accent1>
      <a:accent2>
        <a:srgbClr val="333399"/>
      </a:accent2>
      <a:accent3>
        <a:srgbClr val="FFFFFF"/>
      </a:accent3>
      <a:accent4>
        <a:srgbClr val="DADADA"/>
      </a:accent4>
      <a:accent5>
        <a:srgbClr val="AAAAC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Blank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efault - Title and Content">
  <a:themeElements>
    <a:clrScheme name="">
      <a:dk1>
        <a:srgbClr val="FFFFFF"/>
      </a:dk1>
      <a:lt1>
        <a:srgbClr val="FFFFFF"/>
      </a:lt1>
      <a:dk2>
        <a:srgbClr val="000000"/>
      </a:dk2>
      <a:lt2>
        <a:srgbClr val="808080"/>
      </a:lt2>
      <a:accent1>
        <a:srgbClr val="000080"/>
      </a:accent1>
      <a:accent2>
        <a:srgbClr val="333399"/>
      </a:accent2>
      <a:accent3>
        <a:srgbClr val="FFFFFF"/>
      </a:accent3>
      <a:accent4>
        <a:srgbClr val="DADADA"/>
      </a:accent4>
      <a:accent5>
        <a:srgbClr val="AAAAC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1156</Words>
  <Characters>0</Characters>
  <Application>Microsoft Office PowerPoint</Application>
  <PresentationFormat>Custom</PresentationFormat>
  <Lines>0</Lines>
  <Paragraphs>219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DengXian</vt:lpstr>
      <vt:lpstr>Gill Sans</vt:lpstr>
      <vt:lpstr>ITC Officina Sans Book</vt:lpstr>
      <vt:lpstr>ＭＳ Ｐゴシック</vt:lpstr>
      <vt:lpstr>宋体</vt:lpstr>
      <vt:lpstr>ヒラギノ角ゴ ProN W3</vt:lpstr>
      <vt:lpstr>ヒラギノ角ゴ ProN W6</vt:lpstr>
      <vt:lpstr>Arial</vt:lpstr>
      <vt:lpstr>Calibri</vt:lpstr>
      <vt:lpstr>Cambria Math</vt:lpstr>
      <vt:lpstr>Symbol</vt:lpstr>
      <vt:lpstr>Times New Roman</vt:lpstr>
      <vt:lpstr>Wingdings</vt:lpstr>
      <vt:lpstr>Default - Blank</vt:lpstr>
      <vt:lpstr>UM Template 3</vt:lpstr>
      <vt:lpstr>1_Default - Blank</vt:lpstr>
      <vt:lpstr>2_Default - Blank</vt:lpstr>
      <vt:lpstr>Default - Title and Content</vt:lpstr>
      <vt:lpstr>Equation</vt:lpstr>
      <vt:lpstr>Chart</vt:lpstr>
      <vt:lpstr>PowerPoint Presentation</vt:lpstr>
      <vt:lpstr>Indoor Environment Modeling Methods</vt:lpstr>
      <vt:lpstr>Fast Fluid Dynamics (FFD)</vt:lpstr>
      <vt:lpstr>FFD for Indoor Environment Modeling</vt:lpstr>
      <vt:lpstr>Example: Mixed Convection</vt:lpstr>
      <vt:lpstr>Mixed Convection: Results</vt:lpstr>
      <vt:lpstr>Implementation of FFD on GPU</vt:lpstr>
      <vt:lpstr>Example: Lid-Driven Cavity Flow</vt:lpstr>
      <vt:lpstr>Simulation Speed</vt:lpstr>
      <vt:lpstr>Example: Data Center Airflow Management</vt:lpstr>
      <vt:lpstr>Airflow Measurement </vt:lpstr>
      <vt:lpstr>Model Validation: Plenum Airflow</vt:lpstr>
      <vt:lpstr> Model Validation: Room Airflow</vt:lpstr>
      <vt:lpstr>Bibliography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/>
  <cp:lastModifiedBy/>
  <cp:revision>1</cp:revision>
  <dcterms:modified xsi:type="dcterms:W3CDTF">2019-06-30T17:50:29Z</dcterms:modified>
</cp:coreProperties>
</file>